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7"/>
  </p:notesMasterIdLst>
  <p:handoutMasterIdLst>
    <p:handoutMasterId r:id="rId38"/>
  </p:handoutMasterIdLst>
  <p:sldIdLst>
    <p:sldId id="256" r:id="rId2"/>
    <p:sldId id="671" r:id="rId3"/>
    <p:sldId id="702" r:id="rId4"/>
    <p:sldId id="701" r:id="rId5"/>
    <p:sldId id="697" r:id="rId6"/>
    <p:sldId id="678" r:id="rId7"/>
    <p:sldId id="703" r:id="rId8"/>
    <p:sldId id="679" r:id="rId9"/>
    <p:sldId id="677" r:id="rId10"/>
    <p:sldId id="698" r:id="rId11"/>
    <p:sldId id="681" r:id="rId12"/>
    <p:sldId id="680" r:id="rId13"/>
    <p:sldId id="699" r:id="rId14"/>
    <p:sldId id="700" r:id="rId15"/>
    <p:sldId id="694" r:id="rId16"/>
    <p:sldId id="691" r:id="rId17"/>
    <p:sldId id="692" r:id="rId18"/>
    <p:sldId id="682" r:id="rId19"/>
    <p:sldId id="693" r:id="rId20"/>
    <p:sldId id="696" r:id="rId21"/>
    <p:sldId id="695" r:id="rId22"/>
    <p:sldId id="648" r:id="rId23"/>
    <p:sldId id="653" r:id="rId24"/>
    <p:sldId id="657" r:id="rId25"/>
    <p:sldId id="658" r:id="rId26"/>
    <p:sldId id="663" r:id="rId27"/>
    <p:sldId id="670" r:id="rId28"/>
    <p:sldId id="675" r:id="rId29"/>
    <p:sldId id="664" r:id="rId30"/>
    <p:sldId id="665" r:id="rId31"/>
    <p:sldId id="667" r:id="rId32"/>
    <p:sldId id="668" r:id="rId33"/>
    <p:sldId id="683" r:id="rId34"/>
    <p:sldId id="684" r:id="rId35"/>
    <p:sldId id="704" r:id="rId3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erta Watson" initials="RW"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495"/>
    <a:srgbClr val="2D536B"/>
    <a:srgbClr val="486472"/>
    <a:srgbClr val="4F597A"/>
    <a:srgbClr val="FFFF00"/>
    <a:srgbClr val="FF505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67" autoAdjust="0"/>
    <p:restoredTop sz="87790" autoAdjust="0"/>
  </p:normalViewPr>
  <p:slideViewPr>
    <p:cSldViewPr>
      <p:cViewPr>
        <p:scale>
          <a:sx n="94" d="100"/>
          <a:sy n="94" d="100"/>
        </p:scale>
        <p:origin x="-1410" y="-42"/>
      </p:cViewPr>
      <p:guideLst>
        <p:guide orient="horz" pos="2160"/>
        <p:guide pos="2880"/>
      </p:guideLst>
    </p:cSldViewPr>
  </p:slideViewPr>
  <p:outlineViewPr>
    <p:cViewPr>
      <p:scale>
        <a:sx n="33" d="100"/>
        <a:sy n="33" d="100"/>
      </p:scale>
      <p:origin x="0" y="6792"/>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8" tIns="46584" rIns="93168" bIns="46584" rtlCol="0"/>
          <a:lstStyle>
            <a:lvl1pPr algn="l">
              <a:defRPr sz="1200"/>
            </a:lvl1pPr>
          </a:lstStyle>
          <a:p>
            <a:endParaRPr lang="en-US" dirty="0"/>
          </a:p>
        </p:txBody>
      </p:sp>
      <p:sp>
        <p:nvSpPr>
          <p:cNvPr id="3" name="Date Placeholder 2"/>
          <p:cNvSpPr>
            <a:spLocks noGrp="1"/>
          </p:cNvSpPr>
          <p:nvPr>
            <p:ph type="dt" sz="quarter" idx="1"/>
          </p:nvPr>
        </p:nvSpPr>
        <p:spPr>
          <a:xfrm>
            <a:off x="3970940" y="0"/>
            <a:ext cx="3037840" cy="464820"/>
          </a:xfrm>
          <a:prstGeom prst="rect">
            <a:avLst/>
          </a:prstGeom>
        </p:spPr>
        <p:txBody>
          <a:bodyPr vert="horz" lIns="93168" tIns="46584" rIns="93168" bIns="46584" rtlCol="0"/>
          <a:lstStyle>
            <a:lvl1pPr algn="r">
              <a:defRPr sz="1200"/>
            </a:lvl1pPr>
          </a:lstStyle>
          <a:p>
            <a:fld id="{33722E25-90CC-4DAD-A4A0-EF571C1198B4}" type="datetimeFigureOut">
              <a:rPr lang="en-US" smtClean="0"/>
              <a:pPr/>
              <a:t>2/27/2020</a:t>
            </a:fld>
            <a:endParaRPr lang="en-US" dirty="0"/>
          </a:p>
        </p:txBody>
      </p:sp>
      <p:sp>
        <p:nvSpPr>
          <p:cNvPr id="4" name="Footer Placeholder 3"/>
          <p:cNvSpPr>
            <a:spLocks noGrp="1"/>
          </p:cNvSpPr>
          <p:nvPr>
            <p:ph type="ftr" sz="quarter" idx="2"/>
          </p:nvPr>
        </p:nvSpPr>
        <p:spPr>
          <a:xfrm>
            <a:off x="1" y="8829968"/>
            <a:ext cx="3037840" cy="464820"/>
          </a:xfrm>
          <a:prstGeom prst="rect">
            <a:avLst/>
          </a:prstGeom>
        </p:spPr>
        <p:txBody>
          <a:bodyPr vert="horz" lIns="93168" tIns="46584" rIns="93168" bIns="4658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40" y="8829968"/>
            <a:ext cx="3037840" cy="464820"/>
          </a:xfrm>
          <a:prstGeom prst="rect">
            <a:avLst/>
          </a:prstGeom>
        </p:spPr>
        <p:txBody>
          <a:bodyPr vert="horz" lIns="93168" tIns="46584" rIns="93168" bIns="46584" rtlCol="0" anchor="b"/>
          <a:lstStyle>
            <a:lvl1pPr algn="r">
              <a:defRPr sz="1200"/>
            </a:lvl1pPr>
          </a:lstStyle>
          <a:p>
            <a:fld id="{98DAACBC-F9B6-4911-931B-842814D41E7B}" type="slidenum">
              <a:rPr lang="en-US" smtClean="0"/>
              <a:pPr/>
              <a:t>‹#›</a:t>
            </a:fld>
            <a:endParaRPr lang="en-US" dirty="0"/>
          </a:p>
        </p:txBody>
      </p:sp>
    </p:spTree>
    <p:extLst>
      <p:ext uri="{BB962C8B-B14F-4D97-AF65-F5344CB8AC3E}">
        <p14:creationId xmlns:p14="http://schemas.microsoft.com/office/powerpoint/2010/main" val="495584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8" tIns="46584" rIns="93168" bIns="46584" rtlCol="0"/>
          <a:lstStyle>
            <a:lvl1pPr algn="l">
              <a:defRPr sz="1200"/>
            </a:lvl1pPr>
          </a:lstStyle>
          <a:p>
            <a:endParaRPr lang="en-US" dirty="0"/>
          </a:p>
        </p:txBody>
      </p:sp>
      <p:sp>
        <p:nvSpPr>
          <p:cNvPr id="3" name="Date Placeholder 2"/>
          <p:cNvSpPr>
            <a:spLocks noGrp="1"/>
          </p:cNvSpPr>
          <p:nvPr>
            <p:ph type="dt" idx="1"/>
          </p:nvPr>
        </p:nvSpPr>
        <p:spPr>
          <a:xfrm>
            <a:off x="3970940" y="0"/>
            <a:ext cx="3037840" cy="464820"/>
          </a:xfrm>
          <a:prstGeom prst="rect">
            <a:avLst/>
          </a:prstGeom>
        </p:spPr>
        <p:txBody>
          <a:bodyPr vert="horz" lIns="93168" tIns="46584" rIns="93168" bIns="46584" rtlCol="0"/>
          <a:lstStyle>
            <a:lvl1pPr algn="r">
              <a:defRPr sz="1200"/>
            </a:lvl1pPr>
          </a:lstStyle>
          <a:p>
            <a:fld id="{2D268260-1620-4303-B5A6-C7AE0FCDA103}" type="datetimeFigureOut">
              <a:rPr lang="en-US" smtClean="0"/>
              <a:pPr/>
              <a:t>2/27/2020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8" tIns="46584" rIns="93168" bIns="46584" rtlCol="0" anchor="ctr"/>
          <a:lstStyle/>
          <a:p>
            <a:endParaRPr lang="en-US" dirty="0"/>
          </a:p>
        </p:txBody>
      </p:sp>
      <p:sp>
        <p:nvSpPr>
          <p:cNvPr id="5" name="Notes Placeholder 4"/>
          <p:cNvSpPr>
            <a:spLocks noGrp="1"/>
          </p:cNvSpPr>
          <p:nvPr>
            <p:ph type="body" sz="quarter" idx="3"/>
          </p:nvPr>
        </p:nvSpPr>
        <p:spPr>
          <a:xfrm>
            <a:off x="701041" y="4415792"/>
            <a:ext cx="5608320" cy="4183380"/>
          </a:xfrm>
          <a:prstGeom prst="rect">
            <a:avLst/>
          </a:prstGeom>
        </p:spPr>
        <p:txBody>
          <a:bodyPr vert="horz" lIns="93168" tIns="46584" rIns="93168" bIns="4658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8"/>
            <a:ext cx="3037840" cy="464820"/>
          </a:xfrm>
          <a:prstGeom prst="rect">
            <a:avLst/>
          </a:prstGeom>
        </p:spPr>
        <p:txBody>
          <a:bodyPr vert="horz" lIns="93168" tIns="46584" rIns="93168" bIns="4658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0" y="8829968"/>
            <a:ext cx="3037840" cy="464820"/>
          </a:xfrm>
          <a:prstGeom prst="rect">
            <a:avLst/>
          </a:prstGeom>
        </p:spPr>
        <p:txBody>
          <a:bodyPr vert="horz" lIns="93168" tIns="46584" rIns="93168" bIns="46584" rtlCol="0" anchor="b"/>
          <a:lstStyle>
            <a:lvl1pPr algn="r">
              <a:defRPr sz="1200"/>
            </a:lvl1pPr>
          </a:lstStyle>
          <a:p>
            <a:fld id="{613D10D5-403C-4F13-89DB-7D0D86F960A6}" type="slidenum">
              <a:rPr lang="en-US" smtClean="0"/>
              <a:pPr/>
              <a:t>‹#›</a:t>
            </a:fld>
            <a:endParaRPr lang="en-US" dirty="0"/>
          </a:p>
        </p:txBody>
      </p:sp>
    </p:spTree>
    <p:extLst>
      <p:ext uri="{BB962C8B-B14F-4D97-AF65-F5344CB8AC3E}">
        <p14:creationId xmlns:p14="http://schemas.microsoft.com/office/powerpoint/2010/main" val="2092502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3D10D5-403C-4F13-89DB-7D0D86F960A6}" type="slidenum">
              <a:rPr lang="en-US" smtClean="0"/>
              <a:pPr/>
              <a:t>1</a:t>
            </a:fld>
            <a:endParaRPr lang="en-US" dirty="0"/>
          </a:p>
        </p:txBody>
      </p:sp>
    </p:spTree>
    <p:extLst>
      <p:ext uri="{BB962C8B-B14F-4D97-AF65-F5344CB8AC3E}">
        <p14:creationId xmlns:p14="http://schemas.microsoft.com/office/powerpoint/2010/main" val="1280196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defRPr/>
            </a:pPr>
            <a:r>
              <a:rPr lang="en-US" dirty="0" smtClean="0"/>
              <a:t>Under IRC 413(c) adopting employers are tested separately for certain qualification rules, but noncompliance by one contributing employer results in the disqualification of the entire MEP. </a:t>
            </a:r>
          </a:p>
          <a:p>
            <a:endParaRPr lang="en-US" dirty="0"/>
          </a:p>
        </p:txBody>
      </p:sp>
      <p:sp>
        <p:nvSpPr>
          <p:cNvPr id="4" name="Slide Number Placeholder 3"/>
          <p:cNvSpPr>
            <a:spLocks noGrp="1"/>
          </p:cNvSpPr>
          <p:nvPr>
            <p:ph type="sldNum" sz="quarter" idx="10"/>
          </p:nvPr>
        </p:nvSpPr>
        <p:spPr/>
        <p:txBody>
          <a:bodyPr/>
          <a:lstStyle/>
          <a:p>
            <a:fld id="{613D10D5-403C-4F13-89DB-7D0D86F960A6}" type="slidenum">
              <a:rPr lang="en-US" smtClean="0"/>
              <a:pPr/>
              <a:t>2</a:t>
            </a:fld>
            <a:endParaRPr lang="en-US" dirty="0"/>
          </a:p>
        </p:txBody>
      </p:sp>
    </p:spTree>
    <p:extLst>
      <p:ext uri="{BB962C8B-B14F-4D97-AF65-F5344CB8AC3E}">
        <p14:creationId xmlns:p14="http://schemas.microsoft.com/office/powerpoint/2010/main" val="3184840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defTabSz="912937">
              <a:defRPr/>
            </a:pPr>
            <a:r>
              <a:rPr lang="en-US" dirty="0" smtClean="0"/>
              <a:t>My topics today are all about multiple employer retirement arrangements – whether the arrangement is a single plan, a MEP,  under title I of ERISA .   </a:t>
            </a:r>
          </a:p>
          <a:p>
            <a:pPr defTabSz="912937">
              <a:defRPr/>
            </a:pPr>
            <a:endParaRPr lang="en-US" dirty="0" smtClean="0"/>
          </a:p>
          <a:p>
            <a:r>
              <a:rPr lang="en-US" dirty="0"/>
              <a:t>since the 2012 DOL AOs, it has been clear that the DOL definition of MEPs as singe plans under ERISA 3(5) differs from the IRS definition and treatment of MEPs under 413(c) of the Code.  And – the general understanding is that a MEP that is considered a single plan under ERISA 3(5)(until now, just “association” plans) was treated as a single plan under the Code and therefore did not have the “bad apple” problem, and would just keep participants in the MEP even if their employers no longer were members of the association or contributing to the plan.</a:t>
            </a:r>
          </a:p>
          <a:p>
            <a:r>
              <a:rPr lang="en-US" dirty="0"/>
              <a:t> </a:t>
            </a:r>
          </a:p>
          <a:p>
            <a:pPr defTabSz="912937">
              <a:defRPr/>
            </a:pPr>
            <a:endParaRPr lang="en-US" dirty="0" smtClean="0"/>
          </a:p>
          <a:p>
            <a:pPr defTabSz="912937">
              <a:defRPr/>
            </a:pPr>
            <a:r>
              <a:rPr lang="en-US" dirty="0" smtClean="0"/>
              <a:t>Remember when 3(5)</a:t>
            </a:r>
            <a:r>
              <a:rPr lang="en-US" baseline="0" dirty="0" smtClean="0"/>
              <a:t> applied the same definition of employer to welfare and retirement plans? </a:t>
            </a:r>
            <a:r>
              <a:rPr lang="en-US" dirty="0"/>
              <a:t> Now there are two types of group health MEPs or AHPs,  and  two types of Retirement MEPS in the DOL regulation (BF Association MEP and PEO MEP), and the third type  ( still only hypothetical) as described in the DOL RFI on “open MEPs.”  But the Secure Act provides for a different type of open MEP in important ways – Leaving the employer with more responsibility for one thing. </a:t>
            </a:r>
          </a:p>
          <a:p>
            <a:pPr defTabSz="912937">
              <a:defRPr/>
            </a:pPr>
            <a:endParaRPr lang="en-US" dirty="0"/>
          </a:p>
          <a:p>
            <a:pPr defTabSz="912937">
              <a:defRPr/>
            </a:pPr>
            <a:r>
              <a:rPr lang="en-US" dirty="0"/>
              <a:t>NB on effective date – 3 provisions in the Association retirement MEP are in litigation as part of the definition of AHP – substantial purpose, commonality based on geography, and inclusion of working owners without common law employees. </a:t>
            </a:r>
          </a:p>
          <a:p>
            <a:pPr defTabSz="912937">
              <a:defRPr/>
            </a:pPr>
            <a:endParaRPr lang="en-US" dirty="0"/>
          </a:p>
          <a:p>
            <a:pPr defTabSz="912937">
              <a:defRPr/>
            </a:pPr>
            <a:r>
              <a:rPr lang="en-US" dirty="0" smtClean="0"/>
              <a:t>I will also discuss the IRS proposed 413(c)  “bad apple” rule solution.  </a:t>
            </a:r>
          </a:p>
          <a:p>
            <a:pPr defTabSz="912937">
              <a:defRPr/>
            </a:pPr>
            <a:endParaRPr lang="en-US" dirty="0" smtClean="0"/>
          </a:p>
          <a:p>
            <a:pPr defTabSz="912937">
              <a:defRPr/>
            </a:pPr>
            <a:endParaRPr lang="en-US" dirty="0"/>
          </a:p>
          <a:p>
            <a:pPr defTabSz="912937">
              <a:defRPr/>
            </a:pPr>
            <a:endParaRPr lang="en-US" dirty="0"/>
          </a:p>
          <a:p>
            <a:endParaRPr lang="en-US" dirty="0"/>
          </a:p>
        </p:txBody>
      </p:sp>
      <p:sp>
        <p:nvSpPr>
          <p:cNvPr id="4" name="Slide Number Placeholder 3"/>
          <p:cNvSpPr>
            <a:spLocks noGrp="1"/>
          </p:cNvSpPr>
          <p:nvPr>
            <p:ph type="sldNum" sz="quarter" idx="10"/>
          </p:nvPr>
        </p:nvSpPr>
        <p:spPr/>
        <p:txBody>
          <a:bodyPr/>
          <a:lstStyle/>
          <a:p>
            <a:fld id="{613D10D5-403C-4F13-89DB-7D0D86F960A6}" type="slidenum">
              <a:rPr lang="en-US" smtClean="0"/>
              <a:pPr/>
              <a:t>22</a:t>
            </a:fld>
            <a:endParaRPr lang="en-US" dirty="0"/>
          </a:p>
        </p:txBody>
      </p:sp>
    </p:spTree>
    <p:extLst>
      <p:ext uri="{BB962C8B-B14F-4D97-AF65-F5344CB8AC3E}">
        <p14:creationId xmlns:p14="http://schemas.microsoft.com/office/powerpoint/2010/main" val="26613690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New element that the association is not a commercial entity – goes without saying, but parallels the AHP reg.</a:t>
            </a:r>
            <a:endParaRPr lang="en-US" dirty="0"/>
          </a:p>
        </p:txBody>
      </p:sp>
      <p:sp>
        <p:nvSpPr>
          <p:cNvPr id="4" name="Slide Number Placeholder 3"/>
          <p:cNvSpPr>
            <a:spLocks noGrp="1"/>
          </p:cNvSpPr>
          <p:nvPr>
            <p:ph type="sldNum" sz="quarter" idx="10"/>
          </p:nvPr>
        </p:nvSpPr>
        <p:spPr/>
        <p:txBody>
          <a:bodyPr/>
          <a:lstStyle/>
          <a:p>
            <a:fld id="{613D10D5-403C-4F13-89DB-7D0D86F960A6}" type="slidenum">
              <a:rPr lang="en-US" smtClean="0"/>
              <a:pPr/>
              <a:t>23</a:t>
            </a:fld>
            <a:endParaRPr lang="en-US" dirty="0"/>
          </a:p>
        </p:txBody>
      </p:sp>
    </p:spTree>
    <p:extLst>
      <p:ext uri="{BB962C8B-B14F-4D97-AF65-F5344CB8AC3E}">
        <p14:creationId xmlns:p14="http://schemas.microsoft.com/office/powerpoint/2010/main" val="880178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Unlike</a:t>
            </a:r>
            <a:r>
              <a:rPr lang="en-US" baseline="0" dirty="0" smtClean="0"/>
              <a:t> the Association retirement MEP, the PEO MEP is newly recognized as a single plan by the DOL.  And, unlike the Association ret MEP – there is no participation by working owners</a:t>
            </a:r>
            <a:endParaRPr lang="en-US" dirty="0"/>
          </a:p>
        </p:txBody>
      </p:sp>
      <p:sp>
        <p:nvSpPr>
          <p:cNvPr id="4" name="Slide Number Placeholder 3"/>
          <p:cNvSpPr>
            <a:spLocks noGrp="1"/>
          </p:cNvSpPr>
          <p:nvPr>
            <p:ph type="sldNum" sz="quarter" idx="10"/>
          </p:nvPr>
        </p:nvSpPr>
        <p:spPr/>
        <p:txBody>
          <a:bodyPr/>
          <a:lstStyle/>
          <a:p>
            <a:fld id="{613D10D5-403C-4F13-89DB-7D0D86F960A6}" type="slidenum">
              <a:rPr lang="en-US" smtClean="0"/>
              <a:pPr/>
              <a:t>24</a:t>
            </a:fld>
            <a:endParaRPr lang="en-US" dirty="0"/>
          </a:p>
        </p:txBody>
      </p:sp>
    </p:spTree>
    <p:extLst>
      <p:ext uri="{BB962C8B-B14F-4D97-AF65-F5344CB8AC3E}">
        <p14:creationId xmlns:p14="http://schemas.microsoft.com/office/powerpoint/2010/main" val="1671747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Both the retained obligation after client employer no longer under contract  - </a:t>
            </a:r>
            <a:r>
              <a:rPr lang="en-US" baseline="0" dirty="0" smtClean="0"/>
              <a:t> may be new to PEO arrangements</a:t>
            </a:r>
            <a:endParaRPr lang="en-US" dirty="0"/>
          </a:p>
        </p:txBody>
      </p:sp>
      <p:sp>
        <p:nvSpPr>
          <p:cNvPr id="4" name="Slide Number Placeholder 3"/>
          <p:cNvSpPr>
            <a:spLocks noGrp="1"/>
          </p:cNvSpPr>
          <p:nvPr>
            <p:ph type="sldNum" sz="quarter" idx="10"/>
          </p:nvPr>
        </p:nvSpPr>
        <p:spPr/>
        <p:txBody>
          <a:bodyPr/>
          <a:lstStyle/>
          <a:p>
            <a:fld id="{613D10D5-403C-4F13-89DB-7D0D86F960A6}" type="slidenum">
              <a:rPr lang="en-US" smtClean="0"/>
              <a:pPr/>
              <a:t>25</a:t>
            </a:fld>
            <a:endParaRPr lang="en-US" dirty="0"/>
          </a:p>
        </p:txBody>
      </p:sp>
    </p:spTree>
    <p:extLst>
      <p:ext uri="{BB962C8B-B14F-4D97-AF65-F5344CB8AC3E}">
        <p14:creationId xmlns:p14="http://schemas.microsoft.com/office/powerpoint/2010/main" val="23755074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Similar to the PEO MEP, but the open MEP operator has no other employer functions.  Will be superseded by pending legislation.</a:t>
            </a:r>
            <a:endParaRPr lang="en-US" dirty="0"/>
          </a:p>
        </p:txBody>
      </p:sp>
      <p:sp>
        <p:nvSpPr>
          <p:cNvPr id="4" name="Slide Number Placeholder 3"/>
          <p:cNvSpPr>
            <a:spLocks noGrp="1"/>
          </p:cNvSpPr>
          <p:nvPr>
            <p:ph type="sldNum" sz="quarter" idx="10"/>
          </p:nvPr>
        </p:nvSpPr>
        <p:spPr/>
        <p:txBody>
          <a:bodyPr/>
          <a:lstStyle/>
          <a:p>
            <a:fld id="{613D10D5-403C-4F13-89DB-7D0D86F960A6}" type="slidenum">
              <a:rPr lang="en-US" smtClean="0"/>
              <a:pPr/>
              <a:t>27</a:t>
            </a:fld>
            <a:endParaRPr lang="en-US" dirty="0"/>
          </a:p>
        </p:txBody>
      </p:sp>
    </p:spTree>
    <p:extLst>
      <p:ext uri="{BB962C8B-B14F-4D97-AF65-F5344CB8AC3E}">
        <p14:creationId xmlns:p14="http://schemas.microsoft.com/office/powerpoint/2010/main" val="11167112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ASGs are not currently recognized as meeting</a:t>
            </a:r>
            <a:r>
              <a:rPr lang="en-US" baseline="0" dirty="0" smtClean="0"/>
              <a:t> the requirements to be a single plan.</a:t>
            </a:r>
            <a:endParaRPr lang="en-US" dirty="0"/>
          </a:p>
        </p:txBody>
      </p:sp>
      <p:sp>
        <p:nvSpPr>
          <p:cNvPr id="4" name="Slide Number Placeholder 3"/>
          <p:cNvSpPr>
            <a:spLocks noGrp="1"/>
          </p:cNvSpPr>
          <p:nvPr>
            <p:ph type="sldNum" sz="quarter" idx="10"/>
          </p:nvPr>
        </p:nvSpPr>
        <p:spPr/>
        <p:txBody>
          <a:bodyPr/>
          <a:lstStyle/>
          <a:p>
            <a:fld id="{613D10D5-403C-4F13-89DB-7D0D86F960A6}" type="slidenum">
              <a:rPr lang="en-US" smtClean="0"/>
              <a:pPr/>
              <a:t>28</a:t>
            </a:fld>
            <a:endParaRPr lang="en-US" dirty="0"/>
          </a:p>
        </p:txBody>
      </p:sp>
    </p:spTree>
    <p:extLst>
      <p:ext uri="{BB962C8B-B14F-4D97-AF65-F5344CB8AC3E}">
        <p14:creationId xmlns:p14="http://schemas.microsoft.com/office/powerpoint/2010/main" val="11089152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6"/>
          <p:cNvGrpSpPr>
            <a:grpSpLocks/>
          </p:cNvGrpSpPr>
          <p:nvPr userDrawn="1"/>
        </p:nvGrpSpPr>
        <p:grpSpPr bwMode="auto">
          <a:xfrm>
            <a:off x="0" y="0"/>
            <a:ext cx="990600" cy="6858000"/>
            <a:chOff x="0" y="0"/>
            <a:chExt cx="990600" cy="6858000"/>
          </a:xfrm>
          <a:solidFill>
            <a:schemeClr val="bg1">
              <a:lumMod val="65000"/>
            </a:schemeClr>
          </a:solidFill>
        </p:grpSpPr>
        <p:sp>
          <p:nvSpPr>
            <p:cNvPr id="5" name="Rectangle 4"/>
            <p:cNvSpPr/>
            <p:nvPr userDrawn="1"/>
          </p:nvSpPr>
          <p:spPr>
            <a:xfrm>
              <a:off x="0" y="0"/>
              <a:ext cx="2286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userDrawn="1"/>
          </p:nvSpPr>
          <p:spPr>
            <a:xfrm>
              <a:off x="76200" y="0"/>
              <a:ext cx="9144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2" name="Title 1"/>
          <p:cNvSpPr>
            <a:spLocks noGrp="1"/>
          </p:cNvSpPr>
          <p:nvPr>
            <p:ph type="ctrTitle"/>
          </p:nvPr>
        </p:nvSpPr>
        <p:spPr>
          <a:xfrm>
            <a:off x="1066800" y="2130425"/>
            <a:ext cx="8077200" cy="1470025"/>
          </a:xfrm>
        </p:spPr>
        <p:txBody>
          <a:bodyPr/>
          <a:lstStyle/>
          <a:p>
            <a:endParaRPr lang="en-US" dirty="0"/>
          </a:p>
        </p:txBody>
      </p:sp>
      <p:sp>
        <p:nvSpPr>
          <p:cNvPr id="3" name="Subtitle 2"/>
          <p:cNvSpPr>
            <a:spLocks noGrp="1"/>
          </p:cNvSpPr>
          <p:nvPr>
            <p:ph type="subTitle" idx="1"/>
          </p:nvPr>
        </p:nvSpPr>
        <p:spPr>
          <a:xfrm>
            <a:off x="1371600" y="3886200"/>
            <a:ext cx="7391400" cy="1752600"/>
          </a:xfrm>
        </p:spPr>
        <p:txBody>
          <a:bodyPr anchor="b"/>
          <a:lstStyle>
            <a:lvl1pPr marL="0" indent="0" algn="ctr">
              <a:spcBef>
                <a:spcPts val="0"/>
              </a:spcBef>
              <a:buNone/>
              <a:defRPr sz="2400" baseline="0">
                <a:solidFill>
                  <a:srgbClr val="2D536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smtClean="0"/>
          </a:p>
        </p:txBody>
      </p:sp>
      <p:sp>
        <p:nvSpPr>
          <p:cNvPr id="8" name="Slide Number Placeholder 7"/>
          <p:cNvSpPr>
            <a:spLocks noGrp="1"/>
          </p:cNvSpPr>
          <p:nvPr>
            <p:ph type="sldNum" sz="quarter" idx="10"/>
          </p:nvPr>
        </p:nvSpPr>
        <p:spPr>
          <a:xfrm>
            <a:off x="990600" y="6492875"/>
            <a:ext cx="2133600" cy="365125"/>
          </a:xfrm>
        </p:spPr>
        <p:txBody>
          <a:bodyPr/>
          <a:lstStyle/>
          <a:p>
            <a:pPr algn="l">
              <a:defRPr/>
            </a:pPr>
            <a:fld id="{7F76D843-DA52-42A2-91F9-6E455804A600}" type="slidenum">
              <a:rPr lang="en-US" smtClean="0"/>
              <a:pPr algn="l">
                <a:defRPr/>
              </a:pPr>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0600" y="12700"/>
            <a:ext cx="8153400" cy="1927256"/>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98AA07F-5C65-4B76-85D1-A63EE935B705}" type="slidenum">
              <a:rPr lang="en-US"/>
              <a:pPr>
                <a:defRPr/>
              </a:pPr>
              <a:t>‹#›</a:t>
            </a:fld>
            <a:endParaRPr lang="en-US" dirty="0"/>
          </a:p>
        </p:txBody>
      </p:sp>
      <p:grpSp>
        <p:nvGrpSpPr>
          <p:cNvPr id="11" name="Group 6"/>
          <p:cNvGrpSpPr>
            <a:grpSpLocks/>
          </p:cNvGrpSpPr>
          <p:nvPr userDrawn="1"/>
        </p:nvGrpSpPr>
        <p:grpSpPr bwMode="auto">
          <a:xfrm>
            <a:off x="0" y="0"/>
            <a:ext cx="990600" cy="6858000"/>
            <a:chOff x="0" y="0"/>
            <a:chExt cx="990600" cy="6858000"/>
          </a:xfrm>
          <a:solidFill>
            <a:schemeClr val="bg1">
              <a:lumMod val="65000"/>
            </a:schemeClr>
          </a:solidFill>
        </p:grpSpPr>
        <p:sp>
          <p:nvSpPr>
            <p:cNvPr id="12" name="Rectangle 11"/>
            <p:cNvSpPr/>
            <p:nvPr userDrawn="1"/>
          </p:nvSpPr>
          <p:spPr>
            <a:xfrm>
              <a:off x="0" y="0"/>
              <a:ext cx="2286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Rectangle 12"/>
            <p:cNvSpPr/>
            <p:nvPr userDrawn="1"/>
          </p:nvSpPr>
          <p:spPr>
            <a:xfrm>
              <a:off x="76200" y="0"/>
              <a:ext cx="9144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7" name="Picture 6"/>
          <p:cNvPicPr>
            <a:picLocks noChangeAspect="1"/>
          </p:cNvPicPr>
          <p:nvPr userDrawn="1"/>
        </p:nvPicPr>
        <p:blipFill>
          <a:blip r:embed="rId2"/>
          <a:stretch>
            <a:fillRect/>
          </a:stretch>
        </p:blipFill>
        <p:spPr>
          <a:xfrm>
            <a:off x="5576023" y="5835838"/>
            <a:ext cx="3377477" cy="810838"/>
          </a:xfrm>
          <a:prstGeom prst="rect">
            <a:avLst/>
          </a:prstGeom>
        </p:spPr>
      </p:pic>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524CB7D-E81B-4EED-9DE6-6F1281756EA9}" type="slidenum">
              <a:rPr lang="en-US"/>
              <a:pPr>
                <a:defRPr/>
              </a:pPr>
              <a:t>‹#›</a:t>
            </a:fld>
            <a:endParaRPr lang="en-US" dirty="0"/>
          </a:p>
        </p:txBody>
      </p:sp>
      <p:grpSp>
        <p:nvGrpSpPr>
          <p:cNvPr id="11" name="Group 6"/>
          <p:cNvGrpSpPr>
            <a:grpSpLocks/>
          </p:cNvGrpSpPr>
          <p:nvPr userDrawn="1"/>
        </p:nvGrpSpPr>
        <p:grpSpPr bwMode="auto">
          <a:xfrm>
            <a:off x="0" y="0"/>
            <a:ext cx="990600" cy="6858000"/>
            <a:chOff x="0" y="0"/>
            <a:chExt cx="990600" cy="6858000"/>
          </a:xfrm>
          <a:solidFill>
            <a:schemeClr val="bg1">
              <a:lumMod val="65000"/>
            </a:schemeClr>
          </a:solidFill>
        </p:grpSpPr>
        <p:sp>
          <p:nvSpPr>
            <p:cNvPr id="12" name="Rectangle 11"/>
            <p:cNvSpPr/>
            <p:nvPr userDrawn="1"/>
          </p:nvSpPr>
          <p:spPr>
            <a:xfrm>
              <a:off x="0" y="0"/>
              <a:ext cx="2286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Rectangle 12"/>
            <p:cNvSpPr/>
            <p:nvPr userDrawn="1"/>
          </p:nvSpPr>
          <p:spPr>
            <a:xfrm>
              <a:off x="76200" y="0"/>
              <a:ext cx="9144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7" name="Picture 6"/>
          <p:cNvPicPr>
            <a:picLocks noChangeAspect="1"/>
          </p:cNvPicPr>
          <p:nvPr userDrawn="1"/>
        </p:nvPicPr>
        <p:blipFill>
          <a:blip r:embed="rId2"/>
          <a:stretch>
            <a:fillRect/>
          </a:stretch>
        </p:blipFill>
        <p:spPr>
          <a:xfrm>
            <a:off x="5562600" y="5950931"/>
            <a:ext cx="3377477" cy="810838"/>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Rectangle 7"/>
          <p:cNvSpPr/>
          <p:nvPr userDrawn="1"/>
        </p:nvSpPr>
        <p:spPr>
          <a:xfrm>
            <a:off x="990600" y="1447800"/>
            <a:ext cx="7696200" cy="46038"/>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1066800" y="274638"/>
            <a:ext cx="7620000" cy="1143000"/>
          </a:xfrm>
        </p:spPr>
        <p:txBody>
          <a:bodyPr>
            <a:normAutofit/>
          </a:bodyPr>
          <a:lstStyle>
            <a:lvl1pPr algn="l">
              <a:defRPr sz="3600" b="1"/>
            </a:lvl1pPr>
          </a:lstStyle>
          <a:p>
            <a:r>
              <a:rPr lang="en-US" dirty="0" smtClean="0"/>
              <a:t>Click to edit Master title style</a:t>
            </a:r>
            <a:endParaRPr lang="en-US" dirty="0"/>
          </a:p>
        </p:txBody>
      </p:sp>
      <p:sp>
        <p:nvSpPr>
          <p:cNvPr id="3" name="Content Placeholder 2"/>
          <p:cNvSpPr>
            <a:spLocks noGrp="1"/>
          </p:cNvSpPr>
          <p:nvPr>
            <p:ph idx="1"/>
          </p:nvPr>
        </p:nvSpPr>
        <p:spPr>
          <a:xfrm>
            <a:off x="1066800" y="1600201"/>
            <a:ext cx="7620000" cy="4191000"/>
          </a:xfrm>
        </p:spPr>
        <p:txBody>
          <a:bodyPr/>
          <a:lstStyle>
            <a:lvl1pPr>
              <a:buSzPct val="70000"/>
              <a:buFontTx/>
              <a:buBlip>
                <a:blip r:embed="rId2"/>
              </a:buBlip>
              <a:defRPr sz="2800"/>
            </a:lvl1pPr>
            <a:lvl2pPr>
              <a:buSzPct val="75000"/>
              <a:buFontTx/>
              <a:buBlip>
                <a:blip r:embed="rId3"/>
              </a:buBlip>
              <a:defRPr sz="2400"/>
            </a:lvl2pPr>
            <a:lvl3pPr>
              <a:defRPr sz="2000"/>
            </a:lvl3pPr>
            <a:lvl4pPr>
              <a:defRPr sz="18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8"/>
          <p:cNvSpPr>
            <a:spLocks noGrp="1"/>
          </p:cNvSpPr>
          <p:nvPr>
            <p:ph type="sldNum" sz="quarter" idx="10"/>
          </p:nvPr>
        </p:nvSpPr>
        <p:spPr>
          <a:xfrm>
            <a:off x="1143000" y="6096000"/>
            <a:ext cx="2133600" cy="365125"/>
          </a:xfrm>
        </p:spPr>
        <p:txBody>
          <a:bodyPr/>
          <a:lstStyle/>
          <a:p>
            <a:pPr algn="l">
              <a:defRPr/>
            </a:pPr>
            <a:fld id="{37CB416F-4778-B14D-8243-3F2F72A8F2B3}" type="slidenum">
              <a:rPr lang="en-US" smtClean="0"/>
              <a:pPr algn="l">
                <a:defRPr/>
              </a:pPr>
              <a:t>‹#›</a:t>
            </a:fld>
            <a:endParaRPr lang="en-US" dirty="0"/>
          </a:p>
        </p:txBody>
      </p:sp>
      <p:grpSp>
        <p:nvGrpSpPr>
          <p:cNvPr id="12" name="Group 6"/>
          <p:cNvGrpSpPr>
            <a:grpSpLocks/>
          </p:cNvGrpSpPr>
          <p:nvPr userDrawn="1"/>
        </p:nvGrpSpPr>
        <p:grpSpPr bwMode="auto">
          <a:xfrm>
            <a:off x="0" y="0"/>
            <a:ext cx="990600" cy="6858000"/>
            <a:chOff x="0" y="0"/>
            <a:chExt cx="990600" cy="6858000"/>
          </a:xfrm>
          <a:solidFill>
            <a:schemeClr val="bg1">
              <a:lumMod val="65000"/>
            </a:schemeClr>
          </a:solidFill>
        </p:grpSpPr>
        <p:sp>
          <p:nvSpPr>
            <p:cNvPr id="13" name="Rectangle 12"/>
            <p:cNvSpPr/>
            <p:nvPr userDrawn="1"/>
          </p:nvSpPr>
          <p:spPr>
            <a:xfrm>
              <a:off x="0" y="0"/>
              <a:ext cx="2286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ectangle 13"/>
            <p:cNvSpPr/>
            <p:nvPr userDrawn="1"/>
          </p:nvSpPr>
          <p:spPr>
            <a:xfrm>
              <a:off x="76200" y="0"/>
              <a:ext cx="9144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5" name="Picture 4"/>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010400" y="6061075"/>
            <a:ext cx="1676400" cy="400050"/>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B569E07-490A-4060-A7DB-E37EDD55A33D}" type="slidenum">
              <a:rPr lang="en-US"/>
              <a:pPr>
                <a:defRPr/>
              </a:pPr>
              <a:t>‹#›</a:t>
            </a:fld>
            <a:endParaRPr lang="en-US" dirty="0"/>
          </a:p>
        </p:txBody>
      </p:sp>
      <p:pic>
        <p:nvPicPr>
          <p:cNvPr id="10" name="Picture 9"/>
          <p:cNvPicPr>
            <a:picLocks noChangeAspect="1"/>
          </p:cNvPicPr>
          <p:nvPr userDrawn="1"/>
        </p:nvPicPr>
        <p:blipFill>
          <a:blip r:embed="rId2"/>
          <a:stretch>
            <a:fillRect/>
          </a:stretch>
        </p:blipFill>
        <p:spPr>
          <a:xfrm>
            <a:off x="6172200" y="6096000"/>
            <a:ext cx="2565400" cy="3944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562600" y="5897564"/>
            <a:ext cx="3379401" cy="806448"/>
          </a:xfrm>
          <a:prstGeom prst="rect">
            <a:avLst/>
          </a:prstGeom>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dirty="0"/>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AC13308-F277-47C9-B28B-4AC30AC7338D}" type="slidenum">
              <a:rPr lang="en-US"/>
              <a:pPr>
                <a:defRPr/>
              </a:pPr>
              <a:t>‹#›</a:t>
            </a:fld>
            <a:endParaRPr lang="en-US" dirty="0"/>
          </a:p>
        </p:txBody>
      </p:sp>
      <p:pic>
        <p:nvPicPr>
          <p:cNvPr id="8" name="Picture 7"/>
          <p:cNvPicPr>
            <a:picLocks noChangeAspect="1"/>
          </p:cNvPicPr>
          <p:nvPr userDrawn="1"/>
        </p:nvPicPr>
        <p:blipFill>
          <a:blip r:embed="rId2"/>
          <a:stretch>
            <a:fillRect/>
          </a:stretch>
        </p:blipFill>
        <p:spPr>
          <a:xfrm>
            <a:off x="6172200" y="6096000"/>
            <a:ext cx="2565400" cy="394430"/>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562600" y="5897564"/>
            <a:ext cx="3379401" cy="806448"/>
          </a:xfrm>
          <a:prstGeom prst="rect">
            <a:avLst/>
          </a:prstGeom>
        </p:spPr>
      </p:pic>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dirty="0"/>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55BBA451-0450-447C-8D00-8B3942056578}" type="slidenum">
              <a:rPr lang="en-US"/>
              <a:pPr>
                <a:defRPr/>
              </a:pPr>
              <a:t>‹#›</a:t>
            </a:fld>
            <a:endParaRPr lang="en-US" dirty="0"/>
          </a:p>
        </p:txBody>
      </p:sp>
      <p:pic>
        <p:nvPicPr>
          <p:cNvPr id="10" name="Picture 9"/>
          <p:cNvPicPr>
            <a:picLocks noChangeAspect="1"/>
          </p:cNvPicPr>
          <p:nvPr userDrawn="1"/>
        </p:nvPicPr>
        <p:blipFill>
          <a:blip r:embed="rId2"/>
          <a:stretch>
            <a:fillRect/>
          </a:stretch>
        </p:blipFill>
        <p:spPr>
          <a:xfrm>
            <a:off x="6172200" y="6096000"/>
            <a:ext cx="2565400" cy="394430"/>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562600" y="5897564"/>
            <a:ext cx="3379401" cy="806448"/>
          </a:xfrm>
          <a:prstGeom prst="rect">
            <a:avLst/>
          </a:prstGeom>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dirty="0"/>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14D7F34C-BF67-4F02-B00A-EDBCFAE4BAEF}" type="slidenum">
              <a:rPr lang="en-US"/>
              <a:pPr>
                <a:defRPr/>
              </a:pPr>
              <a:t>‹#›</a:t>
            </a:fld>
            <a:endParaRPr lang="en-US" dirty="0"/>
          </a:p>
        </p:txBody>
      </p:sp>
      <p:sp>
        <p:nvSpPr>
          <p:cNvPr id="7" name="Rectangle 6"/>
          <p:cNvSpPr/>
          <p:nvPr userDrawn="1"/>
        </p:nvSpPr>
        <p:spPr bwMode="auto">
          <a:xfrm>
            <a:off x="0" y="0"/>
            <a:ext cx="228600" cy="68580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13" name="Group 6"/>
          <p:cNvGrpSpPr>
            <a:grpSpLocks/>
          </p:cNvGrpSpPr>
          <p:nvPr userDrawn="1"/>
        </p:nvGrpSpPr>
        <p:grpSpPr bwMode="auto">
          <a:xfrm>
            <a:off x="0" y="0"/>
            <a:ext cx="990600" cy="6858000"/>
            <a:chOff x="0" y="0"/>
            <a:chExt cx="990600" cy="6858000"/>
          </a:xfrm>
          <a:solidFill>
            <a:schemeClr val="bg1">
              <a:lumMod val="65000"/>
            </a:schemeClr>
          </a:solidFill>
        </p:grpSpPr>
        <p:sp>
          <p:nvSpPr>
            <p:cNvPr id="14" name="Rectangle 13"/>
            <p:cNvSpPr/>
            <p:nvPr userDrawn="1"/>
          </p:nvSpPr>
          <p:spPr>
            <a:xfrm>
              <a:off x="0" y="0"/>
              <a:ext cx="2286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Rectangle 14"/>
            <p:cNvSpPr/>
            <p:nvPr userDrawn="1"/>
          </p:nvSpPr>
          <p:spPr>
            <a:xfrm>
              <a:off x="76200" y="0"/>
              <a:ext cx="9144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62600" y="5897564"/>
            <a:ext cx="3379401" cy="806448"/>
          </a:xfrm>
          <a:prstGeom prst="rect">
            <a:avLst/>
          </a:prstGeom>
        </p:spPr>
      </p:pic>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4EF0DCD3-749E-47FF-822D-5FC0F0CEE887}" type="slidenum">
              <a:rPr lang="en-US"/>
              <a:pPr>
                <a:defRPr/>
              </a:pPr>
              <a:t>‹#›</a:t>
            </a:fld>
            <a:endParaRPr lang="en-US" dirty="0"/>
          </a:p>
        </p:txBody>
      </p:sp>
      <p:grpSp>
        <p:nvGrpSpPr>
          <p:cNvPr id="9" name="Group 6"/>
          <p:cNvGrpSpPr>
            <a:grpSpLocks/>
          </p:cNvGrpSpPr>
          <p:nvPr userDrawn="1"/>
        </p:nvGrpSpPr>
        <p:grpSpPr bwMode="auto">
          <a:xfrm>
            <a:off x="0" y="0"/>
            <a:ext cx="990600" cy="6858000"/>
            <a:chOff x="0" y="0"/>
            <a:chExt cx="990600" cy="6858000"/>
          </a:xfrm>
          <a:solidFill>
            <a:schemeClr val="bg1">
              <a:lumMod val="65000"/>
            </a:schemeClr>
          </a:solidFill>
        </p:grpSpPr>
        <p:sp>
          <p:nvSpPr>
            <p:cNvPr id="10" name="Rectangle 9"/>
            <p:cNvSpPr/>
            <p:nvPr userDrawn="1"/>
          </p:nvSpPr>
          <p:spPr>
            <a:xfrm>
              <a:off x="0" y="0"/>
              <a:ext cx="2286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Rectangle 10"/>
            <p:cNvSpPr/>
            <p:nvPr userDrawn="1"/>
          </p:nvSpPr>
          <p:spPr>
            <a:xfrm>
              <a:off x="76200" y="0"/>
              <a:ext cx="9144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62600" y="5897564"/>
            <a:ext cx="3379401" cy="806448"/>
          </a:xfrm>
          <a:prstGeom prst="rect">
            <a:avLst/>
          </a:prstGeom>
        </p:spPr>
      </p:pic>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dirty="0"/>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63629ED-454D-44C0-B368-0DC1D5C51C74}" type="slidenum">
              <a:rPr lang="en-US"/>
              <a:pPr>
                <a:defRPr/>
              </a:pPr>
              <a:t>‹#›</a:t>
            </a:fld>
            <a:endParaRPr lang="en-US" dirty="0"/>
          </a:p>
        </p:txBody>
      </p:sp>
      <p:pic>
        <p:nvPicPr>
          <p:cNvPr id="8" name="Picture 7"/>
          <p:cNvPicPr>
            <a:picLocks noChangeAspect="1"/>
          </p:cNvPicPr>
          <p:nvPr userDrawn="1"/>
        </p:nvPicPr>
        <p:blipFill>
          <a:blip r:embed="rId2"/>
          <a:stretch>
            <a:fillRect/>
          </a:stretch>
        </p:blipFill>
        <p:spPr>
          <a:xfrm>
            <a:off x="6172200" y="6096000"/>
            <a:ext cx="2565400" cy="394430"/>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562600" y="5897564"/>
            <a:ext cx="3379401" cy="806448"/>
          </a:xfrm>
          <a:prstGeom prst="rect">
            <a:avLst/>
          </a:prstGeom>
        </p:spPr>
      </p:pic>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dirty="0"/>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E7A8C81-BB44-47F9-88F5-6579078BBDC2}" type="slidenum">
              <a:rPr lang="en-US"/>
              <a:pPr>
                <a:defRPr/>
              </a:pPr>
              <a:t>‹#›</a:t>
            </a:fld>
            <a:endParaRPr lang="en-US" dirty="0"/>
          </a:p>
        </p:txBody>
      </p:sp>
      <p:grpSp>
        <p:nvGrpSpPr>
          <p:cNvPr id="12" name="Group 6"/>
          <p:cNvGrpSpPr>
            <a:grpSpLocks/>
          </p:cNvGrpSpPr>
          <p:nvPr userDrawn="1"/>
        </p:nvGrpSpPr>
        <p:grpSpPr bwMode="auto">
          <a:xfrm>
            <a:off x="0" y="0"/>
            <a:ext cx="990600" cy="6858000"/>
            <a:chOff x="0" y="0"/>
            <a:chExt cx="990600" cy="6858000"/>
          </a:xfrm>
          <a:solidFill>
            <a:schemeClr val="bg1">
              <a:lumMod val="65000"/>
            </a:schemeClr>
          </a:solidFill>
        </p:grpSpPr>
        <p:sp>
          <p:nvSpPr>
            <p:cNvPr id="13" name="Rectangle 12"/>
            <p:cNvSpPr/>
            <p:nvPr userDrawn="1"/>
          </p:nvSpPr>
          <p:spPr>
            <a:xfrm>
              <a:off x="0" y="0"/>
              <a:ext cx="2286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ectangle 13"/>
            <p:cNvSpPr/>
            <p:nvPr userDrawn="1"/>
          </p:nvSpPr>
          <p:spPr>
            <a:xfrm>
              <a:off x="76200" y="0"/>
              <a:ext cx="9144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62600" y="5897564"/>
            <a:ext cx="3379401" cy="806448"/>
          </a:xfrm>
          <a:prstGeom prst="rect">
            <a:avLst/>
          </a:prstGeom>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Slide Number Placeholder 5"/>
          <p:cNvSpPr>
            <a:spLocks noGrp="1"/>
          </p:cNvSpPr>
          <p:nvPr>
            <p:ph type="sldNum" sz="quarter" idx="4"/>
          </p:nvPr>
        </p:nvSpPr>
        <p:spPr>
          <a:xfrm>
            <a:off x="457200" y="6492875"/>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lgn="l">
              <a:defRPr/>
            </a:pPr>
            <a:fld id="{7F76D843-DA52-42A2-91F9-6E455804A600}" type="slidenum">
              <a:rPr lang="en-US" smtClean="0"/>
              <a:pPr algn="l">
                <a:defRPr/>
              </a:pPr>
              <a:t>‹#›</a:t>
            </a:fld>
            <a:endParaRPr lang="en-US" dirty="0"/>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rees@wagnerlawgroup.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wagnerlawgroup.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www.wagnerlawgroup.com/events/webinar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1066800" y="1828800"/>
            <a:ext cx="8077200" cy="1828800"/>
          </a:xfrm>
        </p:spPr>
        <p:txBody>
          <a:bodyPr/>
          <a:lstStyle/>
          <a:p>
            <a:pPr indent="47336" defTabSz="1577915">
              <a:spcBef>
                <a:spcPts val="1000"/>
              </a:spcBef>
              <a:defRPr sz="4200" b="1">
                <a:solidFill>
                  <a:srgbClr val="941100"/>
                </a:solidFill>
              </a:defRPr>
            </a:pPr>
            <a:r>
              <a:rPr lang="en-US" sz="3600" dirty="0" smtClean="0"/>
              <a:t/>
            </a:r>
            <a:br>
              <a:rPr lang="en-US" sz="3600" dirty="0" smtClean="0"/>
            </a:br>
            <a:r>
              <a:rPr lang="en-US" sz="3600" dirty="0" smtClean="0"/>
              <a:t/>
            </a:r>
            <a:br>
              <a:rPr lang="en-US" sz="3600" dirty="0" smtClean="0"/>
            </a:br>
            <a:r>
              <a:rPr lang="en-US" sz="3600" dirty="0" smtClean="0"/>
              <a:t>SECURE Act  Retirement MEPs </a:t>
            </a:r>
            <a:br>
              <a:rPr lang="en-US" sz="3600" dirty="0" smtClean="0"/>
            </a:br>
            <a:r>
              <a:rPr lang="en-US" sz="3600" dirty="0" smtClean="0"/>
              <a:t>  </a:t>
            </a:r>
            <a:br>
              <a:rPr lang="en-US" sz="3600" dirty="0" smtClean="0"/>
            </a:br>
            <a:endParaRPr lang="en-US" sz="3600" dirty="0"/>
          </a:p>
        </p:txBody>
      </p:sp>
      <p:sp>
        <p:nvSpPr>
          <p:cNvPr id="11" name="Subtitle 2"/>
          <p:cNvSpPr txBox="1">
            <a:spLocks/>
          </p:cNvSpPr>
          <p:nvPr/>
        </p:nvSpPr>
        <p:spPr bwMode="auto">
          <a:xfrm>
            <a:off x="1066800" y="3991302"/>
            <a:ext cx="7441442" cy="2286001"/>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marL="0" indent="0" algn="ctr">
              <a:spcBef>
                <a:spcPts val="0"/>
              </a:spcBef>
              <a:buNone/>
              <a:defRPr sz="2400" baseline="0">
                <a:solidFill>
                  <a:srgbClr val="4F597A"/>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defTabSz="914400" rtl="0" eaLnBrk="1" fontAlgn="base" latinLnBrk="0" hangingPunct="1">
              <a:lnSpc>
                <a:spcPct val="100000"/>
              </a:lnSpc>
              <a:spcBef>
                <a:spcPts val="0"/>
              </a:spcBef>
              <a:spcAft>
                <a:spcPct val="0"/>
              </a:spcAft>
              <a:buClrTx/>
              <a:buSzTx/>
              <a:buFont typeface="Arial" charset="0"/>
              <a:buNone/>
              <a:tabLst/>
              <a:defRPr/>
            </a:pPr>
            <a:r>
              <a:rPr kumimoji="0" lang="en-US" sz="2000" b="0" i="0" u="none" strike="noStrike" kern="1200" cap="none" spc="0" normalizeH="0" noProof="0" dirty="0" smtClean="0">
                <a:ln>
                  <a:noFill/>
                </a:ln>
                <a:solidFill>
                  <a:schemeClr val="bg1">
                    <a:lumMod val="65000"/>
                  </a:schemeClr>
                </a:solidFill>
                <a:effectLst/>
                <a:uLnTx/>
                <a:uFillTx/>
                <a:latin typeface="+mn-lt"/>
                <a:cs typeface="+mn-cs"/>
              </a:rPr>
              <a:t>	</a:t>
            </a:r>
            <a:r>
              <a:rPr lang="en-US" sz="2000" dirty="0">
                <a:solidFill>
                  <a:schemeClr val="bg1">
                    <a:lumMod val="65000"/>
                  </a:schemeClr>
                </a:solidFill>
                <a:latin typeface="+mn-lt"/>
                <a:cs typeface="+mn-cs"/>
              </a:rPr>
              <a:t> </a:t>
            </a:r>
            <a:r>
              <a:rPr lang="en-US" sz="2000" dirty="0" smtClean="0">
                <a:solidFill>
                  <a:schemeClr val="bg1">
                    <a:lumMod val="65000"/>
                  </a:schemeClr>
                </a:solidFill>
                <a:latin typeface="+mn-lt"/>
                <a:cs typeface="+mn-cs"/>
              </a:rPr>
              <a:t> </a:t>
            </a:r>
            <a:r>
              <a:rPr kumimoji="0" lang="en-US" sz="2000" b="0" i="0" u="none" strike="noStrike" kern="1200" cap="none" spc="0" normalizeH="0" noProof="0" dirty="0" smtClean="0">
                <a:ln>
                  <a:noFill/>
                </a:ln>
                <a:solidFill>
                  <a:schemeClr val="bg1">
                    <a:lumMod val="65000"/>
                  </a:schemeClr>
                </a:solidFill>
                <a:effectLst/>
                <a:uLnTx/>
                <a:uFillTx/>
                <a:latin typeface="+mn-lt"/>
                <a:cs typeface="+mn-cs"/>
              </a:rPr>
              <a:t>Susan Elizabeth Rees</a:t>
            </a:r>
          </a:p>
          <a:p>
            <a:pPr marL="0" marR="0" lvl="0" indent="0" defTabSz="914400" rtl="0" eaLnBrk="1" fontAlgn="base" latinLnBrk="0" hangingPunct="1">
              <a:lnSpc>
                <a:spcPct val="100000"/>
              </a:lnSpc>
              <a:spcBef>
                <a:spcPts val="0"/>
              </a:spcBef>
              <a:spcAft>
                <a:spcPct val="0"/>
              </a:spcAft>
              <a:buClrTx/>
              <a:buSzTx/>
              <a:buFont typeface="Arial" charset="0"/>
              <a:buNone/>
              <a:tabLst/>
              <a:defRPr/>
            </a:pPr>
            <a:r>
              <a:rPr kumimoji="0" lang="en-US" sz="2000" b="0" i="0" u="none" strike="noStrike" kern="1200" cap="none" spc="0" normalizeH="0" noProof="0" dirty="0" smtClean="0">
                <a:ln>
                  <a:noFill/>
                </a:ln>
                <a:solidFill>
                  <a:schemeClr val="bg1">
                    <a:lumMod val="65000"/>
                  </a:schemeClr>
                </a:solidFill>
                <a:effectLst/>
                <a:uLnTx/>
                <a:uFillTx/>
                <a:latin typeface="+mn-lt"/>
                <a:cs typeface="+mn-cs"/>
              </a:rPr>
              <a:t>	The Wagner Law Group</a:t>
            </a:r>
          </a:p>
          <a:p>
            <a:pPr marL="0" marR="0" lvl="0" indent="0" defTabSz="914400" rtl="0" eaLnBrk="1" fontAlgn="base" latinLnBrk="0" hangingPunct="1">
              <a:lnSpc>
                <a:spcPct val="100000"/>
              </a:lnSpc>
              <a:spcBef>
                <a:spcPts val="0"/>
              </a:spcBef>
              <a:spcAft>
                <a:spcPct val="0"/>
              </a:spcAft>
              <a:buClrTx/>
              <a:buSzTx/>
              <a:buFont typeface="Arial" charset="0"/>
              <a:buNone/>
              <a:tabLst/>
              <a:defRPr/>
            </a:pPr>
            <a:r>
              <a:rPr lang="en-US" sz="2000" dirty="0" smtClean="0">
                <a:solidFill>
                  <a:schemeClr val="bg1">
                    <a:lumMod val="65000"/>
                  </a:schemeClr>
                </a:solidFill>
                <a:latin typeface="+mn-lt"/>
                <a:cs typeface="+mn-cs"/>
              </a:rPr>
              <a:t>	800 Connecticut Avenue, N.W.,</a:t>
            </a:r>
          </a:p>
          <a:p>
            <a:pPr marL="0" marR="0" lvl="0" indent="0" defTabSz="914400" rtl="0" eaLnBrk="1" fontAlgn="base" latinLnBrk="0" hangingPunct="1">
              <a:lnSpc>
                <a:spcPct val="100000"/>
              </a:lnSpc>
              <a:spcBef>
                <a:spcPts val="0"/>
              </a:spcBef>
              <a:spcAft>
                <a:spcPct val="0"/>
              </a:spcAft>
              <a:buClrTx/>
              <a:buSzTx/>
              <a:buFont typeface="Arial" charset="0"/>
              <a:buNone/>
              <a:tabLst/>
              <a:defRPr/>
            </a:pPr>
            <a:r>
              <a:rPr kumimoji="0" lang="en-US" sz="2000" b="0" i="0" u="none" strike="noStrike" kern="1200" cap="none" spc="0" normalizeH="0" noProof="0" dirty="0" smtClean="0">
                <a:ln>
                  <a:noFill/>
                </a:ln>
                <a:solidFill>
                  <a:schemeClr val="bg1">
                    <a:lumMod val="65000"/>
                  </a:schemeClr>
                </a:solidFill>
                <a:effectLst/>
                <a:uLnTx/>
                <a:uFillTx/>
                <a:latin typeface="+mn-lt"/>
                <a:cs typeface="+mn-cs"/>
              </a:rPr>
              <a:t>	Washington, D.C. 20006</a:t>
            </a:r>
          </a:p>
          <a:p>
            <a:pPr marL="0" marR="0" lvl="0" indent="0" defTabSz="914400" rtl="0" eaLnBrk="1" fontAlgn="base" latinLnBrk="0" hangingPunct="1">
              <a:lnSpc>
                <a:spcPct val="100000"/>
              </a:lnSpc>
              <a:spcBef>
                <a:spcPts val="0"/>
              </a:spcBef>
              <a:spcAft>
                <a:spcPct val="0"/>
              </a:spcAft>
              <a:buClrTx/>
              <a:buSzTx/>
              <a:buFont typeface="Arial" charset="0"/>
              <a:buNone/>
              <a:tabLst/>
              <a:defRPr/>
            </a:pPr>
            <a:r>
              <a:rPr lang="en-US" sz="2000" dirty="0" smtClean="0">
                <a:solidFill>
                  <a:schemeClr val="bg1">
                    <a:lumMod val="65000"/>
                  </a:schemeClr>
                </a:solidFill>
                <a:latin typeface="+mn-lt"/>
                <a:cs typeface="+mn-cs"/>
              </a:rPr>
              <a:t>            </a:t>
            </a:r>
            <a:r>
              <a:rPr lang="en-US" sz="2000" dirty="0" smtClean="0">
                <a:solidFill>
                  <a:schemeClr val="bg1">
                    <a:lumMod val="65000"/>
                  </a:schemeClr>
                </a:solidFill>
                <a:latin typeface="+mn-lt"/>
                <a:cs typeface="+mn-cs"/>
                <a:hlinkClick r:id="rId3"/>
              </a:rPr>
              <a:t>srees@wagnerlawgroup.com</a:t>
            </a:r>
            <a:r>
              <a:rPr lang="en-US" sz="2000" dirty="0" smtClean="0">
                <a:solidFill>
                  <a:schemeClr val="bg1">
                    <a:lumMod val="65000"/>
                  </a:schemeClr>
                </a:solidFill>
                <a:latin typeface="+mn-lt"/>
                <a:cs typeface="+mn-cs"/>
              </a:rPr>
              <a:t> </a:t>
            </a:r>
            <a:r>
              <a:rPr lang="en-US" sz="2000" dirty="0" smtClean="0">
                <a:solidFill>
                  <a:schemeClr val="accent1"/>
                </a:solidFill>
                <a:latin typeface="+mn-lt"/>
                <a:cs typeface="+mn-cs"/>
              </a:rPr>
              <a:t>              </a:t>
            </a:r>
            <a:endParaRPr kumimoji="0" lang="en-US" sz="2000" b="0" i="0" u="none" strike="noStrike" kern="1200" cap="none" spc="0" normalizeH="0" noProof="0" dirty="0" smtClean="0">
              <a:ln>
                <a:noFill/>
              </a:ln>
              <a:solidFill>
                <a:schemeClr val="accent1"/>
              </a:solidFill>
              <a:effectLst/>
              <a:uLnTx/>
              <a:uFillTx/>
              <a:latin typeface="+mn-lt"/>
              <a:cs typeface="+mn-cs"/>
            </a:endParaRPr>
          </a:p>
          <a:p>
            <a:pPr marL="0" marR="0" lvl="0" indent="0" defTabSz="914400" rtl="0" eaLnBrk="1" fontAlgn="base" latinLnBrk="0" hangingPunct="1">
              <a:lnSpc>
                <a:spcPct val="100000"/>
              </a:lnSpc>
              <a:spcBef>
                <a:spcPts val="0"/>
              </a:spcBef>
              <a:spcAft>
                <a:spcPct val="0"/>
              </a:spcAft>
              <a:buClrTx/>
              <a:buSzTx/>
              <a:buFont typeface="Arial" charset="0"/>
              <a:buNone/>
              <a:tabLst/>
              <a:defRPr/>
            </a:pPr>
            <a:r>
              <a:rPr lang="en-US" sz="2000" dirty="0" smtClean="0">
                <a:solidFill>
                  <a:schemeClr val="bg1">
                    <a:lumMod val="65000"/>
                  </a:schemeClr>
                </a:solidFill>
                <a:latin typeface="+mn-lt"/>
                <a:cs typeface="+mn-cs"/>
              </a:rPr>
              <a:t>	Tel: (202) 969-2800</a:t>
            </a:r>
          </a:p>
          <a:p>
            <a:pPr marL="0" marR="0" lvl="0" indent="0" defTabSz="914400" rtl="0" eaLnBrk="1" fontAlgn="base" latinLnBrk="0" hangingPunct="1">
              <a:lnSpc>
                <a:spcPct val="100000"/>
              </a:lnSpc>
              <a:spcBef>
                <a:spcPts val="0"/>
              </a:spcBef>
              <a:spcAft>
                <a:spcPct val="0"/>
              </a:spcAft>
              <a:buClrTx/>
              <a:buSzTx/>
              <a:buFont typeface="Arial" charset="0"/>
              <a:buNone/>
              <a:tabLst/>
              <a:defRPr/>
            </a:pPr>
            <a:r>
              <a:rPr lang="en-US" sz="2000" dirty="0" smtClean="0">
                <a:solidFill>
                  <a:schemeClr val="bg1">
                    <a:lumMod val="65000"/>
                  </a:schemeClr>
                </a:solidFill>
                <a:latin typeface="+mn-lt"/>
                <a:cs typeface="+mn-cs"/>
              </a:rPr>
              <a:t>	Website: </a:t>
            </a:r>
            <a:r>
              <a:rPr lang="en-US" sz="2000" dirty="0" smtClean="0">
                <a:solidFill>
                  <a:schemeClr val="bg1">
                    <a:lumMod val="65000"/>
                  </a:schemeClr>
                </a:solidFill>
                <a:latin typeface="+mn-lt"/>
                <a:cs typeface="+mn-cs"/>
                <a:hlinkClick r:id="rId4"/>
              </a:rPr>
              <a:t>www.wagnerlawgroup.com</a:t>
            </a:r>
            <a:r>
              <a:rPr lang="en-US" sz="2000" dirty="0" smtClean="0">
                <a:solidFill>
                  <a:schemeClr val="bg1">
                    <a:lumMod val="65000"/>
                  </a:schemeClr>
                </a:solidFill>
                <a:latin typeface="+mn-lt"/>
                <a:cs typeface="+mn-cs"/>
              </a:rPr>
              <a:t> </a:t>
            </a:r>
            <a:endParaRPr kumimoji="0" lang="en-US" sz="2000" b="0" i="0" u="none" strike="noStrike" kern="1200" cap="none" spc="0" normalizeH="0" noProof="0" dirty="0" smtClean="0">
              <a:ln>
                <a:noFill/>
              </a:ln>
              <a:solidFill>
                <a:schemeClr val="bg1">
                  <a:lumMod val="65000"/>
                </a:schemeClr>
              </a:solidFill>
              <a:effectLst/>
              <a:uLnTx/>
              <a:uFillTx/>
              <a:latin typeface="+mn-lt"/>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r>
              <a:rPr lang="en-US" dirty="0"/>
              <a:t> </a:t>
            </a:r>
            <a:r>
              <a:rPr lang="en-US" dirty="0" smtClean="0"/>
              <a:t>    Pooled Plan Provider </a:t>
            </a:r>
            <a:endParaRPr lang="en-US" dirty="0"/>
          </a:p>
        </p:txBody>
      </p:sp>
      <p:sp>
        <p:nvSpPr>
          <p:cNvPr id="3" name="Content Placeholder 2"/>
          <p:cNvSpPr>
            <a:spLocks noGrp="1"/>
          </p:cNvSpPr>
          <p:nvPr>
            <p:ph idx="1"/>
          </p:nvPr>
        </p:nvSpPr>
        <p:spPr/>
        <p:txBody>
          <a:bodyPr/>
          <a:lstStyle/>
          <a:p>
            <a:endParaRPr lang="en-US" dirty="0" smtClean="0"/>
          </a:p>
          <a:p>
            <a:endParaRPr lang="en-US" dirty="0"/>
          </a:p>
          <a:p>
            <a:pPr marL="0" indent="0">
              <a:buNone/>
            </a:pPr>
            <a:r>
              <a:rPr lang="en-US" dirty="0" smtClean="0"/>
              <a:t>	The </a:t>
            </a:r>
            <a:r>
              <a:rPr lang="en-US" dirty="0"/>
              <a:t>Secretary of the Treasury will determine </a:t>
            </a:r>
            <a:r>
              <a:rPr lang="en-US" dirty="0" smtClean="0"/>
              <a:t>  	whether </a:t>
            </a:r>
            <a:r>
              <a:rPr lang="en-US" dirty="0"/>
              <a:t>the Pooled Plan remains a single </a:t>
            </a:r>
            <a:r>
              <a:rPr lang="en-US" dirty="0" smtClean="0"/>
              <a:t>	plan </a:t>
            </a:r>
            <a:r>
              <a:rPr lang="en-US" dirty="0"/>
              <a:t>if the Pooled Plan Provider fails to </a:t>
            </a:r>
            <a:r>
              <a:rPr lang="en-US" dirty="0" smtClean="0"/>
              <a:t>	comply </a:t>
            </a:r>
            <a:r>
              <a:rPr lang="en-US" dirty="0"/>
              <a:t>with any requirement. </a:t>
            </a:r>
            <a:endParaRPr lang="en-US" dirty="0" smtClean="0"/>
          </a:p>
          <a:p>
            <a:pPr marL="0" indent="0">
              <a:buNone/>
            </a:pPr>
            <a:endParaRPr lang="en-US" dirty="0"/>
          </a:p>
          <a:p>
            <a:endParaRPr lang="en-US"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10</a:t>
            </a:fld>
            <a:endParaRPr lang="en-US" dirty="0"/>
          </a:p>
        </p:txBody>
      </p:sp>
    </p:spTree>
    <p:extLst>
      <p:ext uri="{BB962C8B-B14F-4D97-AF65-F5344CB8AC3E}">
        <p14:creationId xmlns:p14="http://schemas.microsoft.com/office/powerpoint/2010/main" val="824550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SECURE ACT Amendments to Title I of 	ERISA --  Pooled Employer Plan  </a:t>
            </a:r>
            <a:endParaRPr lang="en-US" dirty="0"/>
          </a:p>
        </p:txBody>
      </p:sp>
      <p:sp>
        <p:nvSpPr>
          <p:cNvPr id="3" name="Content Placeholder 2"/>
          <p:cNvSpPr>
            <a:spLocks noGrp="1"/>
          </p:cNvSpPr>
          <p:nvPr>
            <p:ph idx="1"/>
          </p:nvPr>
        </p:nvSpPr>
        <p:spPr/>
        <p:txBody>
          <a:bodyPr/>
          <a:lstStyle/>
          <a:p>
            <a:r>
              <a:rPr lang="en-US" sz="2400" dirty="0" smtClean="0"/>
              <a:t>Employers will retain all investment responsibility unless delegated to another fiduciary by the pooled provider,  or done in compliance with ERISA section 404(c). </a:t>
            </a:r>
            <a:endParaRPr lang="en-US" sz="2400" dirty="0"/>
          </a:p>
          <a:p>
            <a:r>
              <a:rPr lang="en-US" sz="2400" dirty="0" smtClean="0"/>
              <a:t>Title </a:t>
            </a:r>
            <a:r>
              <a:rPr lang="en-US" sz="2400" dirty="0"/>
              <a:t>I amendments also require that the pooled plan must </a:t>
            </a:r>
            <a:r>
              <a:rPr lang="en-US" sz="2400" dirty="0" smtClean="0"/>
              <a:t>provide </a:t>
            </a:r>
            <a:r>
              <a:rPr lang="en-US" sz="2400" dirty="0"/>
              <a:t>that </a:t>
            </a:r>
            <a:r>
              <a:rPr lang="en-US" sz="2400" dirty="0" smtClean="0"/>
              <a:t>employers, </a:t>
            </a:r>
            <a:r>
              <a:rPr lang="en-US" sz="2400" dirty="0"/>
              <a:t>and participants and beneficiaries, are not subject to unreasonable restrictions, fees, or penalties with regard to ceasing  participation, receipt of distributions, or otherwise transferring assets of the plan. </a:t>
            </a:r>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11</a:t>
            </a:fld>
            <a:endParaRPr lang="en-US" dirty="0"/>
          </a:p>
        </p:txBody>
      </p:sp>
    </p:spTree>
    <p:extLst>
      <p:ext uri="{BB962C8B-B14F-4D97-AF65-F5344CB8AC3E}">
        <p14:creationId xmlns:p14="http://schemas.microsoft.com/office/powerpoint/2010/main" val="3058015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t>
            </a:r>
            <a:r>
              <a:rPr lang="en-US" dirty="0" smtClean="0"/>
              <a:t>              </a:t>
            </a:r>
            <a:r>
              <a:rPr lang="en-US" dirty="0"/>
              <a:t>Pooled </a:t>
            </a:r>
            <a:r>
              <a:rPr lang="en-US" dirty="0" smtClean="0"/>
              <a:t>Employer Plan </a:t>
            </a:r>
            <a:endParaRPr lang="en-US" dirty="0"/>
          </a:p>
        </p:txBody>
      </p:sp>
      <p:sp>
        <p:nvSpPr>
          <p:cNvPr id="3" name="Content Placeholder 2"/>
          <p:cNvSpPr>
            <a:spLocks noGrp="1"/>
          </p:cNvSpPr>
          <p:nvPr>
            <p:ph idx="1"/>
          </p:nvPr>
        </p:nvSpPr>
        <p:spPr>
          <a:xfrm>
            <a:off x="1066800" y="1600200"/>
            <a:ext cx="7696200" cy="4495799"/>
          </a:xfrm>
        </p:spPr>
        <p:txBody>
          <a:bodyPr/>
          <a:lstStyle/>
          <a:p>
            <a:endParaRPr lang="en-US" sz="2400" dirty="0" smtClean="0"/>
          </a:p>
          <a:p>
            <a:r>
              <a:rPr lang="en-US" sz="2400" dirty="0" smtClean="0"/>
              <a:t>Title </a:t>
            </a:r>
            <a:r>
              <a:rPr lang="en-US" sz="2400" dirty="0"/>
              <a:t>I </a:t>
            </a:r>
            <a:r>
              <a:rPr lang="en-US" sz="2400" dirty="0" smtClean="0"/>
              <a:t>amendments also require </a:t>
            </a:r>
            <a:r>
              <a:rPr lang="en-US" sz="2400" dirty="0"/>
              <a:t>that the plan designate one or more </a:t>
            </a:r>
            <a:r>
              <a:rPr lang="en-US" sz="2400" dirty="0" smtClean="0"/>
              <a:t>trustees (</a:t>
            </a:r>
            <a:r>
              <a:rPr lang="en-US" sz="2400" dirty="0"/>
              <a:t>other than an employer in the plan) to be responsible for </a:t>
            </a:r>
            <a:r>
              <a:rPr lang="en-US" sz="2400" dirty="0" smtClean="0"/>
              <a:t>collection of  </a:t>
            </a:r>
            <a:r>
              <a:rPr lang="en-US" sz="2400" dirty="0"/>
              <a:t>contributions, and holding the plan’s </a:t>
            </a:r>
            <a:r>
              <a:rPr lang="en-US" sz="2400" dirty="0" smtClean="0"/>
              <a:t>assets, and implementing contribution collection procedures that are “reasonable, diligent and systematic.”</a:t>
            </a:r>
          </a:p>
          <a:p>
            <a:pPr marL="0" indent="0">
              <a:buNone/>
            </a:pPr>
            <a:endParaRPr lang="en-US" sz="2400" dirty="0"/>
          </a:p>
          <a:p>
            <a:r>
              <a:rPr lang="en-US" sz="2400" dirty="0" smtClean="0"/>
              <a:t>Each </a:t>
            </a:r>
            <a:r>
              <a:rPr lang="en-US" sz="2400" dirty="0"/>
              <a:t>employer in the plan retains fiduciary responsibility for the selection and monitoring of the pooled plan provider</a:t>
            </a:r>
            <a:r>
              <a:rPr lang="en-US" sz="2400" dirty="0" smtClean="0"/>
              <a:t>.</a:t>
            </a:r>
            <a:endParaRPr lang="en-US" sz="2400"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12</a:t>
            </a:fld>
            <a:endParaRPr lang="en-US" dirty="0"/>
          </a:p>
        </p:txBody>
      </p:sp>
    </p:spTree>
    <p:extLst>
      <p:ext uri="{BB962C8B-B14F-4D97-AF65-F5344CB8AC3E}">
        <p14:creationId xmlns:p14="http://schemas.microsoft.com/office/powerpoint/2010/main" val="3679652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r>
              <a:rPr lang="en-US" sz="2800" dirty="0" smtClean="0"/>
              <a:t>Pooled Plan Provider under  Title I of ERISA  </a:t>
            </a:r>
            <a:endParaRPr lang="en-US" sz="2800" dirty="0"/>
          </a:p>
        </p:txBody>
      </p:sp>
      <p:sp>
        <p:nvSpPr>
          <p:cNvPr id="3" name="Content Placeholder 2"/>
          <p:cNvSpPr>
            <a:spLocks noGrp="1"/>
          </p:cNvSpPr>
          <p:nvPr>
            <p:ph idx="1"/>
          </p:nvPr>
        </p:nvSpPr>
        <p:spPr/>
        <p:txBody>
          <a:bodyPr/>
          <a:lstStyle/>
          <a:p>
            <a:endParaRPr lang="en-US" sz="2400" dirty="0" smtClean="0"/>
          </a:p>
          <a:p>
            <a:r>
              <a:rPr lang="en-US" sz="2400" dirty="0" smtClean="0"/>
              <a:t>Under existing DOL guidance, commercial entities are not permitted to sponsor an AHP or an </a:t>
            </a:r>
            <a:r>
              <a:rPr lang="en-US" sz="2400" dirty="0"/>
              <a:t>a</a:t>
            </a:r>
            <a:r>
              <a:rPr lang="en-US" sz="2400" dirty="0" smtClean="0"/>
              <a:t>ssociation retirement MEP.</a:t>
            </a:r>
          </a:p>
          <a:p>
            <a:r>
              <a:rPr lang="en-US" sz="2400" dirty="0" smtClean="0"/>
              <a:t>DOL - Commercial entities may only sponsor the PEO retirement MEP.</a:t>
            </a:r>
          </a:p>
          <a:p>
            <a:r>
              <a:rPr lang="en-US" sz="2400" dirty="0" smtClean="0"/>
              <a:t>Now, the pooled plan provider is likely to be a commercial entity.</a:t>
            </a:r>
          </a:p>
          <a:p>
            <a:r>
              <a:rPr lang="en-US" sz="2400" dirty="0" smtClean="0"/>
              <a:t>Will existing PEO MEPs become pooled provider plans?</a:t>
            </a:r>
          </a:p>
          <a:p>
            <a:pPr marL="0" indent="0">
              <a:buNone/>
            </a:pPr>
            <a:endParaRPr lang="en-US" sz="2400"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13</a:t>
            </a:fld>
            <a:endParaRPr lang="en-US" dirty="0"/>
          </a:p>
        </p:txBody>
      </p:sp>
    </p:spTree>
    <p:extLst>
      <p:ext uri="{BB962C8B-B14F-4D97-AF65-F5344CB8AC3E}">
        <p14:creationId xmlns:p14="http://schemas.microsoft.com/office/powerpoint/2010/main" val="31163852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    </a:t>
            </a:r>
            <a:r>
              <a:rPr lang="en-US" sz="2800" dirty="0"/>
              <a:t> Pooled Plan Provider under  Title I of ERISA </a:t>
            </a:r>
          </a:p>
        </p:txBody>
      </p:sp>
      <p:sp>
        <p:nvSpPr>
          <p:cNvPr id="3" name="Content Placeholder 2"/>
          <p:cNvSpPr>
            <a:spLocks noGrp="1"/>
          </p:cNvSpPr>
          <p:nvPr>
            <p:ph idx="1"/>
          </p:nvPr>
        </p:nvSpPr>
        <p:spPr/>
        <p:txBody>
          <a:bodyPr/>
          <a:lstStyle/>
          <a:p>
            <a:endParaRPr lang="en-US" dirty="0"/>
          </a:p>
          <a:p>
            <a:r>
              <a:rPr lang="en-US" dirty="0"/>
              <a:t>How will ERISA 408(b)(2) apply</a:t>
            </a:r>
            <a:r>
              <a:rPr lang="en-US" dirty="0" smtClean="0"/>
              <a:t>? Does each participating employer approve the pooled plan provider fees, or is more required? </a:t>
            </a:r>
          </a:p>
          <a:p>
            <a:pPr marL="0" indent="0">
              <a:buNone/>
            </a:pPr>
            <a:endParaRPr lang="en-US" dirty="0"/>
          </a:p>
          <a:p>
            <a:r>
              <a:rPr lang="en-US" dirty="0" smtClean="0"/>
              <a:t>Can a commercial  pooled plan provider </a:t>
            </a:r>
            <a:r>
              <a:rPr lang="en-US" dirty="0"/>
              <a:t>use its own </a:t>
            </a:r>
            <a:r>
              <a:rPr lang="en-US" dirty="0" smtClean="0"/>
              <a:t>investment </a:t>
            </a:r>
            <a:r>
              <a:rPr lang="en-US" dirty="0"/>
              <a:t>products</a:t>
            </a:r>
            <a:r>
              <a:rPr lang="en-US" dirty="0" smtClean="0"/>
              <a:t>?  Are existing exemptions sufficient?</a:t>
            </a:r>
            <a:endParaRPr lang="en-US" dirty="0"/>
          </a:p>
          <a:p>
            <a:endParaRPr lang="en-US"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14</a:t>
            </a:fld>
            <a:endParaRPr lang="en-US" dirty="0"/>
          </a:p>
        </p:txBody>
      </p:sp>
    </p:spTree>
    <p:extLst>
      <p:ext uri="{BB962C8B-B14F-4D97-AF65-F5344CB8AC3E}">
        <p14:creationId xmlns:p14="http://schemas.microsoft.com/office/powerpoint/2010/main" val="2875992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Pooled Plan Reporting</a:t>
            </a:r>
            <a:endParaRPr lang="en-US" dirty="0"/>
          </a:p>
        </p:txBody>
      </p:sp>
      <p:sp>
        <p:nvSpPr>
          <p:cNvPr id="3" name="Content Placeholder 2"/>
          <p:cNvSpPr>
            <a:spLocks noGrp="1"/>
          </p:cNvSpPr>
          <p:nvPr>
            <p:ph idx="1"/>
          </p:nvPr>
        </p:nvSpPr>
        <p:spPr/>
        <p:txBody>
          <a:bodyPr/>
          <a:lstStyle/>
          <a:p>
            <a:r>
              <a:rPr lang="en-US" dirty="0" smtClean="0"/>
              <a:t> Annual Report/Return  lists all participating employers and identifies the pooled plan provider.</a:t>
            </a:r>
          </a:p>
          <a:p>
            <a:r>
              <a:rPr lang="en-US" dirty="0" smtClean="0"/>
              <a:t>With good faith estimate of percent of total contributions made by each employer (if existing DOL rules applied, this includes employer and employee contributions).</a:t>
            </a:r>
          </a:p>
          <a:p>
            <a:r>
              <a:rPr lang="en-US" dirty="0" smtClean="0"/>
              <a:t>New - aggregate account balances attributable to each employer.</a:t>
            </a:r>
            <a:endParaRPr lang="en-US"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15</a:t>
            </a:fld>
            <a:endParaRPr lang="en-US" dirty="0"/>
          </a:p>
        </p:txBody>
      </p:sp>
    </p:spTree>
    <p:extLst>
      <p:ext uri="{BB962C8B-B14F-4D97-AF65-F5344CB8AC3E}">
        <p14:creationId xmlns:p14="http://schemas.microsoft.com/office/powerpoint/2010/main" val="1336681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Simplified Pooled Plan Reporting</a:t>
            </a:r>
            <a:endParaRPr lang="en-US" dirty="0"/>
          </a:p>
        </p:txBody>
      </p:sp>
      <p:sp>
        <p:nvSpPr>
          <p:cNvPr id="3" name="Content Placeholder 2"/>
          <p:cNvSpPr>
            <a:spLocks noGrp="1"/>
          </p:cNvSpPr>
          <p:nvPr>
            <p:ph idx="1"/>
          </p:nvPr>
        </p:nvSpPr>
        <p:spPr/>
        <p:txBody>
          <a:bodyPr/>
          <a:lstStyle/>
          <a:p>
            <a:r>
              <a:rPr lang="en-US" dirty="0" smtClean="0"/>
              <a:t>ERISA section 104 is amended to permit the DOL to permit Pooled Plans to file simplified reports.</a:t>
            </a:r>
          </a:p>
          <a:p>
            <a:pPr lvl="1"/>
            <a:r>
              <a:rPr lang="en-US" dirty="0" smtClean="0"/>
              <a:t>If the Plan is under 1000 participants.</a:t>
            </a:r>
          </a:p>
          <a:p>
            <a:pPr lvl="1"/>
            <a:r>
              <a:rPr lang="en-US" dirty="0" smtClean="0"/>
              <a:t>And no single employer has over 100 participants.</a:t>
            </a:r>
          </a:p>
          <a:p>
            <a:pPr marL="0" indent="0">
              <a:buNone/>
            </a:pPr>
            <a:endParaRPr lang="en-US" dirty="0" smtClean="0"/>
          </a:p>
          <a:p>
            <a:r>
              <a:rPr lang="en-US" dirty="0" smtClean="0"/>
              <a:t>Current DOL regulations waive the auditor report requirement for Plans under 100 participants, under certain circumstances.  </a:t>
            </a:r>
            <a:endParaRPr lang="en-US"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16</a:t>
            </a:fld>
            <a:endParaRPr lang="en-US" dirty="0"/>
          </a:p>
        </p:txBody>
      </p:sp>
    </p:spTree>
    <p:extLst>
      <p:ext uri="{BB962C8B-B14F-4D97-AF65-F5344CB8AC3E}">
        <p14:creationId xmlns:p14="http://schemas.microsoft.com/office/powerpoint/2010/main" val="24064174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Simplified </a:t>
            </a:r>
            <a:r>
              <a:rPr lang="en-US" dirty="0"/>
              <a:t>Pooled Plan Reporting</a:t>
            </a:r>
          </a:p>
        </p:txBody>
      </p:sp>
      <p:sp>
        <p:nvSpPr>
          <p:cNvPr id="3" name="Content Placeholder 2"/>
          <p:cNvSpPr>
            <a:spLocks noGrp="1"/>
          </p:cNvSpPr>
          <p:nvPr>
            <p:ph idx="1"/>
          </p:nvPr>
        </p:nvSpPr>
        <p:spPr/>
        <p:txBody>
          <a:bodyPr/>
          <a:lstStyle/>
          <a:p>
            <a:endParaRPr lang="en-US" dirty="0" smtClean="0"/>
          </a:p>
          <a:p>
            <a:r>
              <a:rPr lang="en-US" dirty="0" smtClean="0"/>
              <a:t>Does size limit mean that large employers in a Pooled Plan must file separately with an audit?</a:t>
            </a:r>
          </a:p>
          <a:p>
            <a:r>
              <a:rPr lang="en-US" dirty="0" smtClean="0"/>
              <a:t>Or the Pooled Plan itself will not qualify for simplified reporting? </a:t>
            </a:r>
          </a:p>
          <a:p>
            <a:r>
              <a:rPr lang="en-US" dirty="0" smtClean="0"/>
              <a:t>If so – Will the Pooled Plan have an audit covering all participating employers? </a:t>
            </a:r>
            <a:endParaRPr lang="en-US"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17</a:t>
            </a:fld>
            <a:endParaRPr lang="en-US" dirty="0"/>
          </a:p>
        </p:txBody>
      </p:sp>
    </p:spTree>
    <p:extLst>
      <p:ext uri="{BB962C8B-B14F-4D97-AF65-F5344CB8AC3E}">
        <p14:creationId xmlns:p14="http://schemas.microsoft.com/office/powerpoint/2010/main" val="39801246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Additional SECURE Act Group Annual Reporting </a:t>
            </a:r>
            <a:endParaRPr lang="en-US" dirty="0"/>
          </a:p>
        </p:txBody>
      </p:sp>
      <p:sp>
        <p:nvSpPr>
          <p:cNvPr id="3" name="Content Placeholder 2"/>
          <p:cNvSpPr>
            <a:spLocks noGrp="1"/>
          </p:cNvSpPr>
          <p:nvPr>
            <p:ph idx="1"/>
          </p:nvPr>
        </p:nvSpPr>
        <p:spPr>
          <a:xfrm>
            <a:off x="1066800" y="1600200"/>
            <a:ext cx="7696200" cy="4343399"/>
          </a:xfrm>
        </p:spPr>
        <p:txBody>
          <a:bodyPr/>
          <a:lstStyle/>
          <a:p>
            <a:pPr>
              <a:spcBef>
                <a:spcPts val="600"/>
              </a:spcBef>
              <a:spcAft>
                <a:spcPts val="600"/>
              </a:spcAft>
            </a:pPr>
            <a:endParaRPr lang="en-US" sz="2400" dirty="0" smtClean="0"/>
          </a:p>
          <a:p>
            <a:pPr>
              <a:spcBef>
                <a:spcPts val="600"/>
              </a:spcBef>
              <a:spcAft>
                <a:spcPts val="600"/>
              </a:spcAft>
            </a:pPr>
            <a:r>
              <a:rPr lang="en-US" sz="2400" dirty="0" smtClean="0"/>
              <a:t>ERISA Section 104 and IRC 6058 are amended to permit unrelated </a:t>
            </a:r>
            <a:r>
              <a:rPr lang="en-US" sz="2400" dirty="0"/>
              <a:t>employers with </a:t>
            </a:r>
            <a:r>
              <a:rPr lang="en-US" sz="2400" dirty="0" smtClean="0"/>
              <a:t>separate plans but with common fiduciaries, trustees, and investment options to file a </a:t>
            </a:r>
            <a:r>
              <a:rPr lang="en-US" sz="2400" dirty="0"/>
              <a:t>single Form 5500 </a:t>
            </a:r>
            <a:r>
              <a:rPr lang="en-US" sz="2400" dirty="0" smtClean="0"/>
              <a:t>by a </a:t>
            </a:r>
            <a:r>
              <a:rPr lang="en-US" sz="2400" dirty="0"/>
              <a:t>common Plan </a:t>
            </a:r>
            <a:r>
              <a:rPr lang="en-US" sz="2400" dirty="0" smtClean="0"/>
              <a:t>Administrator. </a:t>
            </a:r>
            <a:endParaRPr lang="en-US" sz="2400" dirty="0" smtClean="0">
              <a:solidFill>
                <a:srgbClr val="FF0000"/>
              </a:solidFill>
            </a:endParaRPr>
          </a:p>
          <a:p>
            <a:pPr>
              <a:spcBef>
                <a:spcPts val="600"/>
              </a:spcBef>
              <a:spcAft>
                <a:spcPts val="600"/>
              </a:spcAft>
            </a:pPr>
            <a:r>
              <a:rPr lang="en-US" sz="2400" dirty="0" smtClean="0"/>
              <a:t>With </a:t>
            </a:r>
            <a:r>
              <a:rPr lang="en-US" sz="2400" dirty="0"/>
              <a:t>a single audit report by a single IQPA selected by the Plan </a:t>
            </a:r>
            <a:r>
              <a:rPr lang="en-US" sz="2400" dirty="0" smtClean="0"/>
              <a:t>Administrator? </a:t>
            </a:r>
          </a:p>
          <a:p>
            <a:pPr>
              <a:spcBef>
                <a:spcPts val="600"/>
              </a:spcBef>
              <a:spcAft>
                <a:spcPts val="600"/>
              </a:spcAft>
            </a:pPr>
            <a:r>
              <a:rPr lang="en-US" sz="2400" dirty="0" smtClean="0"/>
              <a:t>DOL and IRS must issue “necessary and appropriate” regulations. </a:t>
            </a:r>
            <a:endParaRPr lang="en-US" sz="2400"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18</a:t>
            </a:fld>
            <a:endParaRPr lang="en-US" dirty="0"/>
          </a:p>
        </p:txBody>
      </p:sp>
    </p:spTree>
    <p:extLst>
      <p:ext uri="{BB962C8B-B14F-4D97-AF65-F5344CB8AC3E}">
        <p14:creationId xmlns:p14="http://schemas.microsoft.com/office/powerpoint/2010/main" val="16206197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SECURE Act Increased Reporting Penalties</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Code amended to  increase penalties for failure </a:t>
            </a:r>
            <a:r>
              <a:rPr lang="en-US" dirty="0"/>
              <a:t>to file Form </a:t>
            </a:r>
            <a:r>
              <a:rPr lang="en-US" dirty="0" smtClean="0"/>
              <a:t>5500.   </a:t>
            </a:r>
          </a:p>
          <a:p>
            <a:r>
              <a:rPr lang="en-US" dirty="0" smtClean="0"/>
              <a:t>$</a:t>
            </a:r>
            <a:r>
              <a:rPr lang="en-US" dirty="0"/>
              <a:t>250 per day, not to exceed $</a:t>
            </a:r>
            <a:r>
              <a:rPr lang="en-US" dirty="0" smtClean="0"/>
              <a:t>150,000.</a:t>
            </a:r>
          </a:p>
          <a:p>
            <a:pPr marL="0" indent="0">
              <a:buNone/>
            </a:pPr>
            <a:endParaRPr lang="en-US" dirty="0" smtClean="0"/>
          </a:p>
          <a:p>
            <a:r>
              <a:rPr lang="en-US" dirty="0" smtClean="0"/>
              <a:t>No increase in the Title I filing penalties. </a:t>
            </a:r>
            <a:endParaRPr lang="en-US" dirty="0"/>
          </a:p>
          <a:p>
            <a:endParaRPr lang="en-US"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19</a:t>
            </a:fld>
            <a:endParaRPr lang="en-US" dirty="0"/>
          </a:p>
        </p:txBody>
      </p:sp>
    </p:spTree>
    <p:extLst>
      <p:ext uri="{BB962C8B-B14F-4D97-AF65-F5344CB8AC3E}">
        <p14:creationId xmlns:p14="http://schemas.microsoft.com/office/powerpoint/2010/main" val="3702176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t>
            </a:r>
            <a:r>
              <a:rPr lang="en-US" dirty="0" smtClean="0"/>
              <a:t>            	SECURE Act - MEPs</a:t>
            </a:r>
            <a:endParaRPr lang="en-US" dirty="0"/>
          </a:p>
        </p:txBody>
      </p:sp>
      <p:sp>
        <p:nvSpPr>
          <p:cNvPr id="3" name="Content Placeholder 2"/>
          <p:cNvSpPr>
            <a:spLocks noGrp="1"/>
          </p:cNvSpPr>
          <p:nvPr>
            <p:ph idx="1"/>
          </p:nvPr>
        </p:nvSpPr>
        <p:spPr/>
        <p:txBody>
          <a:bodyPr/>
          <a:lstStyle/>
          <a:p>
            <a:endParaRPr lang="en-US" sz="2400" dirty="0" smtClean="0"/>
          </a:p>
          <a:p>
            <a:r>
              <a:rPr lang="en-US" sz="2400" dirty="0" smtClean="0"/>
              <a:t>Amends Tax </a:t>
            </a:r>
            <a:r>
              <a:rPr lang="en-US" sz="2400" dirty="0"/>
              <a:t>Code and Title I to </a:t>
            </a:r>
            <a:r>
              <a:rPr lang="en-US" sz="2400" dirty="0" smtClean="0"/>
              <a:t>define certain MEPs  </a:t>
            </a:r>
            <a:r>
              <a:rPr lang="en-US" sz="2400" dirty="0"/>
              <a:t>to be treated as single plans. </a:t>
            </a:r>
          </a:p>
          <a:p>
            <a:pPr lvl="0"/>
            <a:r>
              <a:rPr lang="en-US" sz="2400" dirty="0"/>
              <a:t>Applies to </a:t>
            </a:r>
            <a:r>
              <a:rPr lang="en-US" sz="2400" dirty="0" smtClean="0"/>
              <a:t>“association” plans under Title I of ERISA, and adds a new MEP, an unrelated </a:t>
            </a:r>
            <a:r>
              <a:rPr lang="en-US" sz="2400" dirty="0"/>
              <a:t>employer </a:t>
            </a:r>
            <a:r>
              <a:rPr lang="en-US" sz="2400" dirty="0" smtClean="0"/>
              <a:t>arrangement </a:t>
            </a:r>
            <a:r>
              <a:rPr lang="en-US" sz="2400" dirty="0"/>
              <a:t>with a “pooled plan provider</a:t>
            </a:r>
            <a:r>
              <a:rPr lang="en-US" sz="2400" dirty="0" smtClean="0"/>
              <a:t>.”</a:t>
            </a:r>
          </a:p>
          <a:p>
            <a:r>
              <a:rPr lang="en-US" sz="2400" dirty="0" smtClean="0"/>
              <a:t>Provides  </a:t>
            </a:r>
            <a:r>
              <a:rPr lang="en-US" sz="2400" dirty="0"/>
              <a:t>“bad apple” rule </a:t>
            </a:r>
            <a:r>
              <a:rPr lang="en-US" sz="2400" dirty="0" smtClean="0"/>
              <a:t>relief for both.</a:t>
            </a:r>
          </a:p>
          <a:p>
            <a:r>
              <a:rPr lang="en-US" sz="2400" dirty="0" smtClean="0"/>
              <a:t>IRS to create a model Plan.</a:t>
            </a:r>
          </a:p>
          <a:p>
            <a:r>
              <a:rPr lang="en-US" sz="2400" dirty="0" smtClean="0"/>
              <a:t>Effective 12-31-2020.</a:t>
            </a:r>
            <a:endParaRPr lang="en-US" sz="2400"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2</a:t>
            </a:fld>
            <a:endParaRPr lang="en-US" dirty="0"/>
          </a:p>
        </p:txBody>
      </p:sp>
    </p:spTree>
    <p:extLst>
      <p:ext uri="{BB962C8B-B14F-4D97-AF65-F5344CB8AC3E}">
        <p14:creationId xmlns:p14="http://schemas.microsoft.com/office/powerpoint/2010/main" val="24597838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Existing DOL and IRS Guidance</a:t>
            </a:r>
            <a:endParaRPr lang="en-US" dirty="0"/>
          </a:p>
        </p:txBody>
      </p:sp>
      <p:sp>
        <p:nvSpPr>
          <p:cNvPr id="3" name="Content Placeholder 2"/>
          <p:cNvSpPr>
            <a:spLocks noGrp="1"/>
          </p:cNvSpPr>
          <p:nvPr>
            <p:ph idx="1"/>
          </p:nvPr>
        </p:nvSpPr>
        <p:spPr/>
        <p:txBody>
          <a:bodyPr/>
          <a:lstStyle/>
          <a:p>
            <a:r>
              <a:rPr lang="en-US" dirty="0" smtClean="0"/>
              <a:t>DOL Association Health Plan (AHP) regulation.</a:t>
            </a:r>
          </a:p>
          <a:p>
            <a:r>
              <a:rPr lang="en-US" dirty="0" smtClean="0"/>
              <a:t>DOL Association Retirement Plan and PEO MEP regulation.</a:t>
            </a:r>
          </a:p>
          <a:p>
            <a:r>
              <a:rPr lang="en-US" dirty="0" smtClean="0"/>
              <a:t>DOL RFI on “Open MEPs.”</a:t>
            </a:r>
          </a:p>
          <a:p>
            <a:r>
              <a:rPr lang="en-US" dirty="0" smtClean="0"/>
              <a:t>DOL FAB 2019- 01 - Conditional Reporting relief for all MEPs, including PEO MEPs.</a:t>
            </a:r>
          </a:p>
          <a:p>
            <a:r>
              <a:rPr lang="en-US" dirty="0" smtClean="0"/>
              <a:t>IRS proposed “bad apple” regulation.</a:t>
            </a:r>
            <a:endParaRPr lang="en-US"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20</a:t>
            </a:fld>
            <a:endParaRPr lang="en-US" dirty="0"/>
          </a:p>
        </p:txBody>
      </p:sp>
    </p:spTree>
    <p:extLst>
      <p:ext uri="{BB962C8B-B14F-4D97-AF65-F5344CB8AC3E}">
        <p14:creationId xmlns:p14="http://schemas.microsoft.com/office/powerpoint/2010/main" val="9254815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Existing DOL and IRS Guidance</a:t>
            </a:r>
            <a:endParaRPr lang="en-US" dirty="0"/>
          </a:p>
        </p:txBody>
      </p:sp>
      <p:sp>
        <p:nvSpPr>
          <p:cNvPr id="3" name="Content Placeholder 2"/>
          <p:cNvSpPr>
            <a:spLocks noGrp="1"/>
          </p:cNvSpPr>
          <p:nvPr>
            <p:ph idx="1"/>
          </p:nvPr>
        </p:nvSpPr>
        <p:spPr/>
        <p:txBody>
          <a:bodyPr/>
          <a:lstStyle/>
          <a:p>
            <a:r>
              <a:rPr lang="en-US" sz="2400" b="1" dirty="0" smtClean="0"/>
              <a:t>DOL AHP regulation</a:t>
            </a:r>
            <a:r>
              <a:rPr lang="en-US" sz="2400" dirty="0" smtClean="0"/>
              <a:t> – contains terms similar to DOL </a:t>
            </a:r>
            <a:r>
              <a:rPr lang="en-US" sz="2400" dirty="0"/>
              <a:t>a</a:t>
            </a:r>
            <a:r>
              <a:rPr lang="en-US" sz="2400" dirty="0" smtClean="0"/>
              <a:t>ssociation retirement MEP. </a:t>
            </a:r>
          </a:p>
          <a:p>
            <a:r>
              <a:rPr lang="en-US" sz="2400" dirty="0" smtClean="0"/>
              <a:t>Changes to the definition of “association” plan in litigation with several states as in conflict with the Affordable Care Act, and outside the DOL’s authority to interpret ERISA section 3(5) definition of employer.</a:t>
            </a:r>
            <a:endParaRPr lang="en-US" sz="2400" dirty="0"/>
          </a:p>
          <a:p>
            <a:r>
              <a:rPr lang="en-US" sz="2400" dirty="0" smtClean="0"/>
              <a:t>Oral Argument in December 2019 – Court of Appeals seemed inclined to approve of new “association” plan definition under </a:t>
            </a:r>
            <a:r>
              <a:rPr lang="en-US" sz="2400" i="1" dirty="0" smtClean="0"/>
              <a:t>Chevron</a:t>
            </a:r>
            <a:r>
              <a:rPr lang="en-US" sz="2400" dirty="0" smtClean="0"/>
              <a:t> standard.</a:t>
            </a:r>
          </a:p>
          <a:p>
            <a:r>
              <a:rPr lang="en-US" sz="2400" dirty="0" smtClean="0"/>
              <a:t>Big Winner likely – Working Owners.</a:t>
            </a:r>
            <a:endParaRPr lang="en-US" sz="2400"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21</a:t>
            </a:fld>
            <a:endParaRPr lang="en-US" dirty="0"/>
          </a:p>
        </p:txBody>
      </p:sp>
    </p:spTree>
    <p:extLst>
      <p:ext uri="{BB962C8B-B14F-4D97-AF65-F5344CB8AC3E}">
        <p14:creationId xmlns:p14="http://schemas.microsoft.com/office/powerpoint/2010/main" val="17576014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DOL Retirement MEP Regulation 		           29 C.F.R 2510.3-55</a:t>
            </a:r>
            <a:endParaRPr lang="en-US" dirty="0"/>
          </a:p>
        </p:txBody>
      </p:sp>
      <p:sp>
        <p:nvSpPr>
          <p:cNvPr id="3" name="Content Placeholder 2"/>
          <p:cNvSpPr>
            <a:spLocks noGrp="1"/>
          </p:cNvSpPr>
          <p:nvPr>
            <p:ph idx="1"/>
          </p:nvPr>
        </p:nvSpPr>
        <p:spPr/>
        <p:txBody>
          <a:bodyPr/>
          <a:lstStyle/>
          <a:p>
            <a:endParaRPr lang="en-US" sz="2400" dirty="0" smtClean="0"/>
          </a:p>
          <a:p>
            <a:r>
              <a:rPr lang="en-US" sz="2400" dirty="0" smtClean="0"/>
              <a:t>Defines </a:t>
            </a:r>
            <a:r>
              <a:rPr lang="en-US" sz="2400" dirty="0"/>
              <a:t>ERISA 3(5) employer for multiple employer defined contribution retirement plans (retirement MEPS).</a:t>
            </a:r>
          </a:p>
          <a:p>
            <a:r>
              <a:rPr lang="en-US" sz="2400" dirty="0" smtClean="0"/>
              <a:t>Provides new guidance and supersedes </a:t>
            </a:r>
            <a:r>
              <a:rPr lang="en-US" sz="2400" dirty="0"/>
              <a:t>all </a:t>
            </a:r>
            <a:r>
              <a:rPr lang="en-US" sz="2400" dirty="0" smtClean="0"/>
              <a:t>prior DOL </a:t>
            </a:r>
            <a:r>
              <a:rPr lang="en-US" sz="2400" dirty="0"/>
              <a:t>sub-regulatory guidance on bona fide employer associations.</a:t>
            </a:r>
          </a:p>
          <a:p>
            <a:r>
              <a:rPr lang="en-US" sz="2400" dirty="0" smtClean="0"/>
              <a:t>Also provides new pathway </a:t>
            </a:r>
            <a:r>
              <a:rPr lang="en-US" sz="2400" dirty="0"/>
              <a:t>for professional employer organizations (PEOs) to establish  a MEP.</a:t>
            </a:r>
          </a:p>
          <a:p>
            <a:r>
              <a:rPr lang="en-US" sz="2400" dirty="0"/>
              <a:t>Effective Date: September 30, 2019</a:t>
            </a:r>
            <a:r>
              <a:rPr lang="en-US" sz="2400" dirty="0" smtClean="0"/>
              <a:t>.</a:t>
            </a:r>
            <a:endParaRPr lang="en-US" sz="2400"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22</a:t>
            </a:fld>
            <a:endParaRPr lang="en-US" dirty="0"/>
          </a:p>
        </p:txBody>
      </p:sp>
    </p:spTree>
    <p:extLst>
      <p:ext uri="{BB962C8B-B14F-4D97-AF65-F5344CB8AC3E}">
        <p14:creationId xmlns:p14="http://schemas.microsoft.com/office/powerpoint/2010/main" val="2981646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dirty="0"/>
              <a:t>Employer </a:t>
            </a:r>
            <a:r>
              <a:rPr lang="en-US" dirty="0" smtClean="0"/>
              <a:t>Association MEP</a:t>
            </a:r>
            <a:r>
              <a:rPr lang="en-US" dirty="0"/>
              <a:t/>
            </a:r>
            <a:br>
              <a:rPr lang="en-US" dirty="0"/>
            </a:br>
            <a:r>
              <a:rPr lang="en-US" dirty="0" smtClean="0"/>
              <a:t>		Basic </a:t>
            </a:r>
            <a:r>
              <a:rPr lang="en-US" dirty="0"/>
              <a:t>Requirements </a:t>
            </a:r>
          </a:p>
        </p:txBody>
      </p:sp>
      <p:sp>
        <p:nvSpPr>
          <p:cNvPr id="3" name="Content Placeholder 2"/>
          <p:cNvSpPr>
            <a:spLocks noGrp="1"/>
          </p:cNvSpPr>
          <p:nvPr>
            <p:ph idx="1"/>
          </p:nvPr>
        </p:nvSpPr>
        <p:spPr/>
        <p:txBody>
          <a:bodyPr/>
          <a:lstStyle/>
          <a:p>
            <a:pPr>
              <a:spcAft>
                <a:spcPts val="600"/>
              </a:spcAft>
            </a:pPr>
            <a:r>
              <a:rPr lang="en-US" sz="2400" dirty="0"/>
              <a:t>Employer members have </a:t>
            </a:r>
            <a:endParaRPr lang="en-US" sz="2400" dirty="0" smtClean="0"/>
          </a:p>
          <a:p>
            <a:pPr lvl="1">
              <a:spcAft>
                <a:spcPts val="600"/>
              </a:spcAft>
            </a:pPr>
            <a:r>
              <a:rPr lang="en-US" sz="2000" dirty="0" smtClean="0"/>
              <a:t>a </a:t>
            </a:r>
            <a:r>
              <a:rPr lang="en-US" sz="2000" dirty="0"/>
              <a:t>commonality of interest.</a:t>
            </a:r>
          </a:p>
          <a:p>
            <a:pPr lvl="1">
              <a:spcAft>
                <a:spcPts val="600"/>
              </a:spcAft>
            </a:pPr>
            <a:r>
              <a:rPr lang="en-US" sz="2000" dirty="0"/>
              <a:t>a</a:t>
            </a:r>
            <a:r>
              <a:rPr lang="en-US" sz="2000" dirty="0" smtClean="0"/>
              <a:t>nd a substantial business purpose.</a:t>
            </a:r>
          </a:p>
          <a:p>
            <a:pPr lvl="1">
              <a:spcAft>
                <a:spcPts val="600"/>
              </a:spcAft>
            </a:pPr>
            <a:r>
              <a:rPr lang="en-US" sz="2000" dirty="0"/>
              <a:t>a</a:t>
            </a:r>
            <a:r>
              <a:rPr lang="en-US" sz="2000" dirty="0" smtClean="0"/>
              <a:t>nd control over the association and the MEP.</a:t>
            </a:r>
            <a:endParaRPr lang="en-US" sz="2000" dirty="0"/>
          </a:p>
          <a:p>
            <a:pPr>
              <a:spcAft>
                <a:spcPts val="600"/>
              </a:spcAft>
            </a:pPr>
            <a:r>
              <a:rPr lang="en-US" sz="2400" dirty="0"/>
              <a:t>Group or association is not bank, trust company, insurance issuer, broker dealer, pension record-keeper, TPA, or any affiliate or subsidiary, although these entities may participate as employers</a:t>
            </a:r>
            <a:r>
              <a:rPr lang="en-US" sz="2400" dirty="0" smtClean="0"/>
              <a:t>.</a:t>
            </a:r>
          </a:p>
          <a:p>
            <a:pPr>
              <a:spcAft>
                <a:spcPts val="600"/>
              </a:spcAft>
            </a:pPr>
            <a:r>
              <a:rPr lang="en-US" sz="2400" dirty="0"/>
              <a:t>Working owners with no common law employees may participate as employer and employee.</a:t>
            </a:r>
          </a:p>
          <a:p>
            <a:pPr>
              <a:spcAft>
                <a:spcPts val="600"/>
              </a:spcAft>
            </a:pPr>
            <a:endParaRPr lang="en-US" sz="2400"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23</a:t>
            </a:fld>
            <a:endParaRPr lang="en-US" dirty="0"/>
          </a:p>
        </p:txBody>
      </p:sp>
    </p:spTree>
    <p:extLst>
      <p:ext uri="{BB962C8B-B14F-4D97-AF65-F5344CB8AC3E}">
        <p14:creationId xmlns:p14="http://schemas.microsoft.com/office/powerpoint/2010/main" val="5151831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Bona </a:t>
            </a:r>
            <a:r>
              <a:rPr lang="en-US" dirty="0"/>
              <a:t>Fide Professional Employer </a:t>
            </a:r>
            <a:r>
              <a:rPr lang="en-US" dirty="0" smtClean="0"/>
              <a:t>			Organization </a:t>
            </a:r>
            <a:r>
              <a:rPr lang="en-US" dirty="0"/>
              <a:t>(PEO)</a:t>
            </a:r>
          </a:p>
        </p:txBody>
      </p:sp>
      <p:sp>
        <p:nvSpPr>
          <p:cNvPr id="3" name="Content Placeholder 2"/>
          <p:cNvSpPr>
            <a:spLocks noGrp="1"/>
          </p:cNvSpPr>
          <p:nvPr>
            <p:ph idx="1"/>
          </p:nvPr>
        </p:nvSpPr>
        <p:spPr/>
        <p:txBody>
          <a:bodyPr/>
          <a:lstStyle/>
          <a:p>
            <a:r>
              <a:rPr lang="en-US" dirty="0" smtClean="0"/>
              <a:t>Second DOL safe harbor – PEO as MEP sponsor.</a:t>
            </a:r>
          </a:p>
          <a:p>
            <a:pPr>
              <a:spcAft>
                <a:spcPts val="1200"/>
              </a:spcAft>
            </a:pPr>
            <a:r>
              <a:rPr lang="en-US" dirty="0" smtClean="0"/>
              <a:t>PEO </a:t>
            </a:r>
            <a:r>
              <a:rPr lang="en-US" dirty="0"/>
              <a:t>defined as a human resource organization that contractually assumes certain employer responsibilities of its client employers.</a:t>
            </a:r>
          </a:p>
          <a:p>
            <a:pPr>
              <a:spcAft>
                <a:spcPts val="1200"/>
              </a:spcAft>
            </a:pPr>
            <a:r>
              <a:rPr lang="en-US" dirty="0" smtClean="0"/>
              <a:t>Bona </a:t>
            </a:r>
            <a:r>
              <a:rPr lang="en-US" dirty="0"/>
              <a:t>fide PEO is defined as an organization that performs substantial </a:t>
            </a:r>
            <a:r>
              <a:rPr lang="en-US" dirty="0" smtClean="0"/>
              <a:t>employer </a:t>
            </a:r>
            <a:r>
              <a:rPr lang="en-US" dirty="0"/>
              <a:t>functions on behalf of its client employers and maintains adequate records relating to such functions</a:t>
            </a:r>
            <a:r>
              <a:rPr lang="en-US" dirty="0" smtClean="0"/>
              <a:t>.</a:t>
            </a:r>
            <a:endParaRPr lang="en-US"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24</a:t>
            </a:fld>
            <a:endParaRPr lang="en-US" dirty="0"/>
          </a:p>
        </p:txBody>
      </p:sp>
    </p:spTree>
    <p:extLst>
      <p:ext uri="{BB962C8B-B14F-4D97-AF65-F5344CB8AC3E}">
        <p14:creationId xmlns:p14="http://schemas.microsoft.com/office/powerpoint/2010/main" val="20264167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Bona </a:t>
            </a:r>
            <a:r>
              <a:rPr lang="en-US" dirty="0"/>
              <a:t>Fide </a:t>
            </a:r>
            <a:r>
              <a:rPr lang="en-US" dirty="0" smtClean="0"/>
              <a:t>PEO MEP </a:t>
            </a:r>
            <a:endParaRPr lang="en-US" dirty="0"/>
          </a:p>
        </p:txBody>
      </p:sp>
      <p:sp>
        <p:nvSpPr>
          <p:cNvPr id="3" name="Content Placeholder 2"/>
          <p:cNvSpPr>
            <a:spLocks noGrp="1"/>
          </p:cNvSpPr>
          <p:nvPr>
            <p:ph idx="1"/>
          </p:nvPr>
        </p:nvSpPr>
        <p:spPr>
          <a:xfrm>
            <a:off x="1066800" y="1600200"/>
            <a:ext cx="7620000" cy="4648199"/>
          </a:xfrm>
        </p:spPr>
        <p:txBody>
          <a:bodyPr>
            <a:normAutofit/>
          </a:bodyPr>
          <a:lstStyle/>
          <a:p>
            <a:pPr>
              <a:spcAft>
                <a:spcPts val="1200"/>
              </a:spcAft>
            </a:pPr>
            <a:r>
              <a:rPr lang="en-US" dirty="0" smtClean="0"/>
              <a:t>PEO is </a:t>
            </a:r>
            <a:r>
              <a:rPr lang="en-US" dirty="0"/>
              <a:t>plan sponsor, plan administrator, </a:t>
            </a:r>
            <a:r>
              <a:rPr lang="en-US" dirty="0" smtClean="0"/>
              <a:t>and </a:t>
            </a:r>
            <a:r>
              <a:rPr lang="en-US" dirty="0"/>
              <a:t>named fiduciary and has employee benefit plan obligations to MEP participants after client employer no longer contracts with the PEO. </a:t>
            </a:r>
          </a:p>
          <a:p>
            <a:pPr>
              <a:spcAft>
                <a:spcPts val="1200"/>
              </a:spcAft>
            </a:pPr>
            <a:r>
              <a:rPr lang="en-US" dirty="0" smtClean="0"/>
              <a:t> PEO </a:t>
            </a:r>
            <a:r>
              <a:rPr lang="en-US" dirty="0"/>
              <a:t>ensures that </a:t>
            </a:r>
            <a:r>
              <a:rPr lang="en-US" dirty="0" smtClean="0"/>
              <a:t>each </a:t>
            </a:r>
            <a:r>
              <a:rPr lang="en-US" dirty="0"/>
              <a:t>employer that adopts the MEP has one direct or common law employee </a:t>
            </a:r>
            <a:r>
              <a:rPr lang="en-US" dirty="0" smtClean="0"/>
              <a:t>who </a:t>
            </a:r>
            <a:r>
              <a:rPr lang="en-US" dirty="0"/>
              <a:t>is a participant covered under the </a:t>
            </a:r>
            <a:r>
              <a:rPr lang="en-US" dirty="0" smtClean="0"/>
              <a:t>MEP.</a:t>
            </a:r>
          </a:p>
          <a:p>
            <a:pPr>
              <a:spcAft>
                <a:spcPts val="1200"/>
              </a:spcAft>
            </a:pPr>
            <a:r>
              <a:rPr lang="en-US" dirty="0" smtClean="0"/>
              <a:t> No working owners </a:t>
            </a:r>
            <a:r>
              <a:rPr lang="en-US" dirty="0"/>
              <a:t>participation.</a:t>
            </a:r>
          </a:p>
          <a:p>
            <a:pPr>
              <a:spcAft>
                <a:spcPts val="1200"/>
              </a:spcAft>
            </a:pPr>
            <a:endParaRPr lang="en-US" sz="2400"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25</a:t>
            </a:fld>
            <a:endParaRPr lang="en-US" dirty="0"/>
          </a:p>
        </p:txBody>
      </p:sp>
    </p:spTree>
    <p:extLst>
      <p:ext uri="{BB962C8B-B14F-4D97-AF65-F5344CB8AC3E}">
        <p14:creationId xmlns:p14="http://schemas.microsoft.com/office/powerpoint/2010/main" val="32149844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Open Questions?</a:t>
            </a:r>
            <a:endParaRPr lang="en-US" dirty="0"/>
          </a:p>
        </p:txBody>
      </p:sp>
      <p:sp>
        <p:nvSpPr>
          <p:cNvPr id="3" name="Content Placeholder 2"/>
          <p:cNvSpPr>
            <a:spLocks noGrp="1"/>
          </p:cNvSpPr>
          <p:nvPr>
            <p:ph idx="1"/>
          </p:nvPr>
        </p:nvSpPr>
        <p:spPr>
          <a:xfrm>
            <a:off x="1066800" y="1600201"/>
            <a:ext cx="7924800" cy="4724399"/>
          </a:xfrm>
        </p:spPr>
        <p:txBody>
          <a:bodyPr/>
          <a:lstStyle/>
          <a:p>
            <a:pPr marL="0" indent="0">
              <a:spcAft>
                <a:spcPts val="1200"/>
              </a:spcAft>
              <a:buNone/>
            </a:pPr>
            <a:endParaRPr lang="en-US" sz="2400" dirty="0" smtClean="0"/>
          </a:p>
          <a:p>
            <a:pPr>
              <a:spcAft>
                <a:spcPts val="1200"/>
              </a:spcAft>
            </a:pPr>
            <a:r>
              <a:rPr lang="en-US" sz="2400" dirty="0" smtClean="0"/>
              <a:t>DOL IB permitting </a:t>
            </a:r>
            <a:r>
              <a:rPr lang="en-US" sz="2400" dirty="0"/>
              <a:t>States to establish and maintain an ERISA-covered MEP for </a:t>
            </a:r>
            <a:r>
              <a:rPr lang="en-US" sz="2400" dirty="0" smtClean="0"/>
              <a:t>unrelated private </a:t>
            </a:r>
            <a:r>
              <a:rPr lang="en-US" sz="2400" dirty="0"/>
              <a:t>sector </a:t>
            </a:r>
            <a:r>
              <a:rPr lang="en-US" sz="2400" dirty="0" smtClean="0"/>
              <a:t>employers? </a:t>
            </a:r>
            <a:endParaRPr lang="en-US" sz="2400" dirty="0"/>
          </a:p>
          <a:p>
            <a:pPr>
              <a:spcAft>
                <a:spcPts val="1200"/>
              </a:spcAft>
            </a:pPr>
            <a:r>
              <a:rPr lang="en-US" sz="2400" dirty="0" smtClean="0"/>
              <a:t>PEO plans are now clearly MEPS, but can PEO sponsor a group </a:t>
            </a:r>
            <a:r>
              <a:rPr lang="en-US" sz="2400" dirty="0"/>
              <a:t>health </a:t>
            </a:r>
            <a:r>
              <a:rPr lang="en-US" sz="2400" dirty="0" smtClean="0"/>
              <a:t>plan where DOL AHP regulation excludes commercial sponsors?</a:t>
            </a:r>
          </a:p>
          <a:p>
            <a:pPr>
              <a:spcAft>
                <a:spcPts val="1200"/>
              </a:spcAft>
            </a:pPr>
            <a:r>
              <a:rPr lang="en-US" sz="2400" dirty="0" smtClean="0"/>
              <a:t>DOL Preamble offers specific guidance on the fiduciary rules for the MEP and the </a:t>
            </a:r>
            <a:r>
              <a:rPr lang="en-US" sz="2400" dirty="0"/>
              <a:t>p</a:t>
            </a:r>
            <a:r>
              <a:rPr lang="en-US" sz="2400" dirty="0" smtClean="0"/>
              <a:t>articipating employer  when the relationship is terminating, including under some circumstances, the assets remaining in the MEP.  </a:t>
            </a:r>
            <a:endParaRPr lang="en-US" sz="2400" dirty="0"/>
          </a:p>
          <a:p>
            <a:pPr marL="0" indent="0">
              <a:spcAft>
                <a:spcPts val="1200"/>
              </a:spcAft>
              <a:buNone/>
            </a:pPr>
            <a:endParaRPr lang="en-US" sz="2400" dirty="0" smtClean="0"/>
          </a:p>
          <a:p>
            <a:pPr>
              <a:spcAft>
                <a:spcPts val="1200"/>
              </a:spcAft>
            </a:pPr>
            <a:endParaRPr lang="en-US" sz="2400"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26</a:t>
            </a:fld>
            <a:endParaRPr lang="en-US" dirty="0"/>
          </a:p>
        </p:txBody>
      </p:sp>
    </p:spTree>
    <p:extLst>
      <p:ext uri="{BB962C8B-B14F-4D97-AF65-F5344CB8AC3E}">
        <p14:creationId xmlns:p14="http://schemas.microsoft.com/office/powerpoint/2010/main" val="14171894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r>
              <a:rPr lang="en-US" dirty="0" smtClean="0"/>
              <a:t>	    DOL </a:t>
            </a:r>
            <a:r>
              <a:rPr lang="en-US" dirty="0"/>
              <a:t>RFI on “Open </a:t>
            </a:r>
            <a:r>
              <a:rPr lang="en-US" dirty="0" smtClean="0"/>
              <a:t>MEPs”</a:t>
            </a:r>
            <a:br>
              <a:rPr lang="en-US" dirty="0" smtClean="0"/>
            </a:br>
            <a:r>
              <a:rPr lang="en-US" dirty="0"/>
              <a:t>	</a:t>
            </a:r>
            <a:r>
              <a:rPr lang="en-US" dirty="0" smtClean="0"/>
              <a:t>   84 </a:t>
            </a:r>
            <a:r>
              <a:rPr lang="en-US" dirty="0"/>
              <a:t>Federal Register 37545 </a:t>
            </a:r>
          </a:p>
        </p:txBody>
      </p:sp>
      <p:sp>
        <p:nvSpPr>
          <p:cNvPr id="3" name="Content Placeholder 2"/>
          <p:cNvSpPr>
            <a:spLocks noGrp="1"/>
          </p:cNvSpPr>
          <p:nvPr>
            <p:ph idx="1"/>
          </p:nvPr>
        </p:nvSpPr>
        <p:spPr/>
        <p:txBody>
          <a:bodyPr/>
          <a:lstStyle/>
          <a:p>
            <a:r>
              <a:rPr lang="en-US" dirty="0" smtClean="0"/>
              <a:t>Whether </a:t>
            </a:r>
            <a:r>
              <a:rPr lang="en-US" dirty="0"/>
              <a:t>to amend MEP regulation to permit financial institutions or other commercial entities to maintain</a:t>
            </a:r>
            <a:r>
              <a:rPr lang="en-US" baseline="30000" dirty="0"/>
              <a:t> </a:t>
            </a:r>
            <a:r>
              <a:rPr lang="en-US" dirty="0"/>
              <a:t> “open </a:t>
            </a:r>
            <a:r>
              <a:rPr lang="en-US" dirty="0" smtClean="0"/>
              <a:t>MEPs” – single </a:t>
            </a:r>
            <a:r>
              <a:rPr lang="en-US" dirty="0"/>
              <a:t>defined contribution retirement plan that covers employees of multiple employers that have no relationship other than their joint participation in the MEP. </a:t>
            </a:r>
            <a:endParaRPr lang="en-US" dirty="0" smtClean="0"/>
          </a:p>
          <a:p>
            <a:pPr marL="0" indent="0">
              <a:buNone/>
            </a:pPr>
            <a:endParaRPr lang="en-US" dirty="0" smtClean="0"/>
          </a:p>
          <a:p>
            <a:r>
              <a:rPr lang="en-US" dirty="0" smtClean="0"/>
              <a:t>Superseded by the SECURE Act?</a:t>
            </a:r>
          </a:p>
          <a:p>
            <a:pPr marL="0" indent="0">
              <a:buNone/>
            </a:pPr>
            <a:endParaRPr lang="en-US" dirty="0"/>
          </a:p>
          <a:p>
            <a:pPr marL="0" indent="0">
              <a:buNone/>
            </a:pPr>
            <a:endParaRPr lang="en-US"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27</a:t>
            </a:fld>
            <a:endParaRPr lang="en-US" dirty="0"/>
          </a:p>
        </p:txBody>
      </p:sp>
    </p:spTree>
    <p:extLst>
      <p:ext uri="{BB962C8B-B14F-4D97-AF65-F5344CB8AC3E}">
        <p14:creationId xmlns:p14="http://schemas.microsoft.com/office/powerpoint/2010/main" val="37518014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Open Questions on DOL </a:t>
            </a:r>
            <a:r>
              <a:rPr lang="en-US" dirty="0"/>
              <a:t>RFI </a:t>
            </a:r>
          </a:p>
        </p:txBody>
      </p:sp>
      <p:sp>
        <p:nvSpPr>
          <p:cNvPr id="3" name="Content Placeholder 2"/>
          <p:cNvSpPr>
            <a:spLocks noGrp="1"/>
          </p:cNvSpPr>
          <p:nvPr>
            <p:ph idx="1"/>
          </p:nvPr>
        </p:nvSpPr>
        <p:spPr/>
        <p:txBody>
          <a:bodyPr/>
          <a:lstStyle/>
          <a:p>
            <a:r>
              <a:rPr lang="en-US" dirty="0"/>
              <a:t>Should </a:t>
            </a:r>
            <a:r>
              <a:rPr lang="en-US" dirty="0" smtClean="0"/>
              <a:t>rules permit “</a:t>
            </a:r>
            <a:r>
              <a:rPr lang="en-US" dirty="0"/>
              <a:t>corporate MEPs,” </a:t>
            </a:r>
            <a:r>
              <a:rPr lang="en-US" i="1" dirty="0"/>
              <a:t>i.e.</a:t>
            </a:r>
            <a:r>
              <a:rPr lang="en-US" dirty="0"/>
              <a:t>, defined  contribution plans that cover employees of employers related by some level of common ownership, but that are not in the same controlled group?</a:t>
            </a:r>
          </a:p>
          <a:p>
            <a:r>
              <a:rPr lang="en-US" dirty="0"/>
              <a:t>Should members of an “affiliated service group” within the meaning of section 414(m) of the Code be treated as an employer within the meaning of section 3(5) of ERISA</a:t>
            </a:r>
            <a:r>
              <a:rPr lang="en-US" dirty="0" smtClean="0"/>
              <a:t>?</a:t>
            </a:r>
            <a:endParaRPr lang="en-US"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28</a:t>
            </a:fld>
            <a:endParaRPr lang="en-US" dirty="0"/>
          </a:p>
        </p:txBody>
      </p:sp>
    </p:spTree>
    <p:extLst>
      <p:ext uri="{BB962C8B-B14F-4D97-AF65-F5344CB8AC3E}">
        <p14:creationId xmlns:p14="http://schemas.microsoft.com/office/powerpoint/2010/main" val="7930722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DOL </a:t>
            </a:r>
            <a:r>
              <a:rPr lang="en-US" dirty="0"/>
              <a:t>MEP Reporting Relief</a:t>
            </a:r>
            <a:br>
              <a:rPr lang="en-US" dirty="0"/>
            </a:br>
            <a:r>
              <a:rPr lang="en-US" dirty="0" smtClean="0"/>
              <a:t>		DOL </a:t>
            </a:r>
            <a:r>
              <a:rPr lang="en-US" dirty="0"/>
              <a:t>FAB </a:t>
            </a:r>
            <a:r>
              <a:rPr lang="en-US" dirty="0" smtClean="0"/>
              <a:t>2019-01</a:t>
            </a:r>
            <a:endParaRPr lang="en-US" dirty="0"/>
          </a:p>
        </p:txBody>
      </p:sp>
      <p:sp>
        <p:nvSpPr>
          <p:cNvPr id="3" name="Content Placeholder 2"/>
          <p:cNvSpPr>
            <a:spLocks noGrp="1"/>
          </p:cNvSpPr>
          <p:nvPr>
            <p:ph idx="1"/>
          </p:nvPr>
        </p:nvSpPr>
        <p:spPr/>
        <p:txBody>
          <a:bodyPr/>
          <a:lstStyle/>
          <a:p>
            <a:pPr>
              <a:spcAft>
                <a:spcPts val="1200"/>
              </a:spcAft>
            </a:pPr>
            <a:r>
              <a:rPr lang="en-US" sz="2000" dirty="0"/>
              <a:t>DOL </a:t>
            </a:r>
            <a:r>
              <a:rPr lang="en-US" sz="2000" dirty="0" smtClean="0"/>
              <a:t>offered temporary </a:t>
            </a:r>
            <a:r>
              <a:rPr lang="en-US" sz="2000" dirty="0"/>
              <a:t>p</a:t>
            </a:r>
            <a:r>
              <a:rPr lang="en-US" sz="2000" dirty="0" smtClean="0"/>
              <a:t>enalty </a:t>
            </a:r>
            <a:r>
              <a:rPr lang="en-US" sz="2000" dirty="0"/>
              <a:t>r</a:t>
            </a:r>
            <a:r>
              <a:rPr lang="en-US" sz="2000" dirty="0" smtClean="0"/>
              <a:t>elief </a:t>
            </a:r>
            <a:r>
              <a:rPr lang="en-US" sz="2000" dirty="0"/>
              <a:t>for </a:t>
            </a:r>
            <a:r>
              <a:rPr lang="en-US" sz="2000" dirty="0" smtClean="0"/>
              <a:t>all multiple employer plans </a:t>
            </a:r>
            <a:r>
              <a:rPr lang="en-US" sz="2000" dirty="0"/>
              <a:t>not </a:t>
            </a:r>
            <a:r>
              <a:rPr lang="en-US" sz="2000" dirty="0" smtClean="0"/>
              <a:t>currently </a:t>
            </a:r>
            <a:r>
              <a:rPr lang="en-US" sz="2000" dirty="0"/>
              <a:t>in </a:t>
            </a:r>
            <a:r>
              <a:rPr lang="en-US" sz="2000" dirty="0" smtClean="0"/>
              <a:t>compliance </a:t>
            </a:r>
            <a:r>
              <a:rPr lang="en-US" sz="2000" dirty="0"/>
              <a:t>with the Form 5500 MEP Reporting Requirements.</a:t>
            </a:r>
          </a:p>
          <a:p>
            <a:pPr>
              <a:spcAft>
                <a:spcPts val="1200"/>
              </a:spcAft>
            </a:pPr>
            <a:r>
              <a:rPr lang="en-US" sz="2000" dirty="0"/>
              <a:t>In 2014, by interim final rule, the DOL amended the Form 5500 Annual Return/Report, and the related Instructions, to administer the newly enacted ERISA section 103(g). </a:t>
            </a:r>
            <a:r>
              <a:rPr lang="en-US" sz="2000" b="1" dirty="0"/>
              <a:t> </a:t>
            </a:r>
            <a:endParaRPr lang="en-US" sz="2000" b="1" dirty="0" smtClean="0"/>
          </a:p>
          <a:p>
            <a:pPr>
              <a:spcAft>
                <a:spcPts val="1200"/>
              </a:spcAft>
            </a:pPr>
            <a:r>
              <a:rPr lang="en-US" sz="2000" dirty="0"/>
              <a:t>According to FAB 2019-01A, a recent review by the DOL of </a:t>
            </a:r>
            <a:r>
              <a:rPr lang="en-US" sz="2000" dirty="0" smtClean="0"/>
              <a:t>Form </a:t>
            </a:r>
            <a:r>
              <a:rPr lang="en-US" sz="2000" dirty="0"/>
              <a:t>5500 data found that some MEPs, including PEO MEPs have not properly included a complete and accurate list of participating employers and other required information with the Form 5500.</a:t>
            </a:r>
          </a:p>
          <a:p>
            <a:pPr>
              <a:spcAft>
                <a:spcPts val="1200"/>
              </a:spcAft>
            </a:pPr>
            <a:endParaRPr lang="en-US"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29</a:t>
            </a:fld>
            <a:endParaRPr lang="en-US" dirty="0"/>
          </a:p>
        </p:txBody>
      </p:sp>
    </p:spTree>
    <p:extLst>
      <p:ext uri="{BB962C8B-B14F-4D97-AF65-F5344CB8AC3E}">
        <p14:creationId xmlns:p14="http://schemas.microsoft.com/office/powerpoint/2010/main" val="755961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Bad Apple Relief</a:t>
            </a:r>
            <a:endParaRPr lang="en-US" dirty="0"/>
          </a:p>
        </p:txBody>
      </p:sp>
      <p:sp>
        <p:nvSpPr>
          <p:cNvPr id="3" name="Content Placeholder 2"/>
          <p:cNvSpPr>
            <a:spLocks noGrp="1"/>
          </p:cNvSpPr>
          <p:nvPr>
            <p:ph idx="1"/>
          </p:nvPr>
        </p:nvSpPr>
        <p:spPr/>
        <p:txBody>
          <a:bodyPr/>
          <a:lstStyle/>
          <a:p>
            <a:r>
              <a:rPr lang="en-US" sz="2400" dirty="0" smtClean="0"/>
              <a:t>The driving force for the SECURE Act was to encourage and stabilize the use of MEPs by remove the rule under 413(c) of the Code under which the disqualification errors of one participating employer could disqualify the MEP.</a:t>
            </a:r>
          </a:p>
          <a:p>
            <a:r>
              <a:rPr lang="en-US" sz="2400" dirty="0" smtClean="0"/>
              <a:t>Now MEPS will have a method to require all participating employers to comply with the tax qualification rules, placing the responsibility and consequences of noncompliance solely on that employer.</a:t>
            </a:r>
          </a:p>
          <a:p>
            <a:pPr marL="0" indent="0">
              <a:buNone/>
            </a:pPr>
            <a:endParaRPr lang="en-US" sz="2400"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3</a:t>
            </a:fld>
            <a:endParaRPr lang="en-US" dirty="0"/>
          </a:p>
        </p:txBody>
      </p:sp>
    </p:spTree>
    <p:extLst>
      <p:ext uri="{BB962C8B-B14F-4D97-AF65-F5344CB8AC3E}">
        <p14:creationId xmlns:p14="http://schemas.microsoft.com/office/powerpoint/2010/main" val="18029385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2019 DOL MEP </a:t>
            </a:r>
            <a:r>
              <a:rPr lang="en-US" dirty="0"/>
              <a:t>Reporting Relief </a:t>
            </a:r>
          </a:p>
        </p:txBody>
      </p:sp>
      <p:sp>
        <p:nvSpPr>
          <p:cNvPr id="3" name="Content Placeholder 2"/>
          <p:cNvSpPr>
            <a:spLocks noGrp="1"/>
          </p:cNvSpPr>
          <p:nvPr>
            <p:ph idx="1"/>
          </p:nvPr>
        </p:nvSpPr>
        <p:spPr/>
        <p:txBody>
          <a:bodyPr/>
          <a:lstStyle/>
          <a:p>
            <a:pPr>
              <a:spcAft>
                <a:spcPts val="600"/>
              </a:spcAft>
            </a:pPr>
            <a:r>
              <a:rPr lang="en-US" sz="2400" dirty="0"/>
              <a:t>MEPs required to report a list of participating employers with their EINs, and a good-faith estimate of the percentage of each employer’s total contributions (including employer and participant contributions) in relation to the total contributions made by all participating employers during the applicable year.  </a:t>
            </a:r>
          </a:p>
          <a:p>
            <a:pPr>
              <a:spcAft>
                <a:spcPts val="600"/>
              </a:spcAft>
            </a:pPr>
            <a:r>
              <a:rPr lang="en-US" sz="2400" dirty="0"/>
              <a:t>The Interim Rule defines the term “participating employer”  as employers obligated to contribute to the MEP, employers who made contributions to the MEP, or employers whose employees were covered by the MEP</a:t>
            </a:r>
            <a:r>
              <a:rPr lang="en-US" sz="2400" dirty="0" smtClean="0"/>
              <a:t>.</a:t>
            </a:r>
            <a:endParaRPr lang="en-US" sz="2400"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30</a:t>
            </a:fld>
            <a:endParaRPr lang="en-US" dirty="0"/>
          </a:p>
        </p:txBody>
      </p:sp>
    </p:spTree>
    <p:extLst>
      <p:ext uri="{BB962C8B-B14F-4D97-AF65-F5344CB8AC3E}">
        <p14:creationId xmlns:p14="http://schemas.microsoft.com/office/powerpoint/2010/main" val="9033636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MEP </a:t>
            </a:r>
            <a:r>
              <a:rPr lang="en-US" dirty="0"/>
              <a:t>Reporting Relief </a:t>
            </a:r>
          </a:p>
        </p:txBody>
      </p:sp>
      <p:sp>
        <p:nvSpPr>
          <p:cNvPr id="3" name="Content Placeholder 2"/>
          <p:cNvSpPr>
            <a:spLocks noGrp="1"/>
          </p:cNvSpPr>
          <p:nvPr>
            <p:ph idx="1"/>
          </p:nvPr>
        </p:nvSpPr>
        <p:spPr/>
        <p:txBody>
          <a:bodyPr/>
          <a:lstStyle/>
          <a:p>
            <a:endParaRPr lang="en-US" sz="2400" dirty="0" smtClean="0"/>
          </a:p>
          <a:p>
            <a:pPr marL="0" indent="0">
              <a:buNone/>
            </a:pPr>
            <a:r>
              <a:rPr lang="en-US" sz="2400" dirty="0" smtClean="0"/>
              <a:t> </a:t>
            </a:r>
            <a:r>
              <a:rPr lang="en-US" sz="2400" dirty="0"/>
              <a:t>DOL will not reject a MEP Form 5500 or Form 5500-SF </a:t>
            </a:r>
            <a:r>
              <a:rPr lang="en-US" sz="2400" dirty="0" smtClean="0"/>
              <a:t>filed </a:t>
            </a:r>
            <a:r>
              <a:rPr lang="en-US" sz="2400" dirty="0"/>
              <a:t>for the 2017 plan year, or any prior plan year, or seek to assess civil penalties for  such filings, solely because the plan administrator failed to file these annual reports in compliance with ERISA Section 103(g) as implemented by the DOL, provided that the annual reports filed for the MEP for the 2018 and following plan years include the necessary complete and accurate employer information. </a:t>
            </a:r>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31</a:t>
            </a:fld>
            <a:endParaRPr lang="en-US" dirty="0"/>
          </a:p>
        </p:txBody>
      </p:sp>
    </p:spTree>
    <p:extLst>
      <p:ext uri="{BB962C8B-B14F-4D97-AF65-F5344CB8AC3E}">
        <p14:creationId xmlns:p14="http://schemas.microsoft.com/office/powerpoint/2010/main" val="8823066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IRS “Bad Apple” Proposed Regulation</a:t>
            </a:r>
          </a:p>
        </p:txBody>
      </p:sp>
      <p:sp>
        <p:nvSpPr>
          <p:cNvPr id="3" name="Content Placeholder 2"/>
          <p:cNvSpPr>
            <a:spLocks noGrp="1"/>
          </p:cNvSpPr>
          <p:nvPr>
            <p:ph idx="1"/>
          </p:nvPr>
        </p:nvSpPr>
        <p:spPr>
          <a:xfrm>
            <a:off x="1066800" y="1600200"/>
            <a:ext cx="7696200" cy="4571999"/>
          </a:xfrm>
        </p:spPr>
        <p:txBody>
          <a:bodyPr/>
          <a:lstStyle/>
          <a:p>
            <a:r>
              <a:rPr lang="en-US" dirty="0"/>
              <a:t> </a:t>
            </a:r>
            <a:r>
              <a:rPr lang="en-US" dirty="0" smtClean="0"/>
              <a:t>For </a:t>
            </a:r>
            <a:r>
              <a:rPr lang="en-US" dirty="0"/>
              <a:t>multiple employer defined contribution plans (DC MEPs) </a:t>
            </a:r>
            <a:r>
              <a:rPr lang="en-US" dirty="0" smtClean="0"/>
              <a:t>that are </a:t>
            </a:r>
            <a:r>
              <a:rPr lang="en-US" dirty="0"/>
              <a:t>tax qualified as single plans </a:t>
            </a:r>
            <a:r>
              <a:rPr lang="en-US" dirty="0" smtClean="0"/>
              <a:t>under Section </a:t>
            </a:r>
            <a:r>
              <a:rPr lang="en-US" dirty="0"/>
              <a:t>413(c</a:t>
            </a:r>
            <a:r>
              <a:rPr lang="en-US" dirty="0" smtClean="0"/>
              <a:t>) </a:t>
            </a:r>
            <a:r>
              <a:rPr lang="en-US" dirty="0"/>
              <a:t>of the Internal Revenue </a:t>
            </a:r>
            <a:r>
              <a:rPr lang="en-US" dirty="0" smtClean="0"/>
              <a:t>Code.  </a:t>
            </a:r>
          </a:p>
          <a:p>
            <a:r>
              <a:rPr lang="en-US" dirty="0" smtClean="0"/>
              <a:t> Allows these MEPS to remove noncompliant participating employers from the MEP.</a:t>
            </a:r>
          </a:p>
          <a:p>
            <a:r>
              <a:rPr lang="en-US" dirty="0" smtClean="0"/>
              <a:t>Hearing held  December 14, 2019.</a:t>
            </a:r>
          </a:p>
          <a:p>
            <a:r>
              <a:rPr lang="en-US" dirty="0" smtClean="0"/>
              <a:t>Superseded by the SECURE Act?</a:t>
            </a:r>
            <a:endParaRPr lang="en-US"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32</a:t>
            </a:fld>
            <a:endParaRPr lang="en-US" dirty="0"/>
          </a:p>
        </p:txBody>
      </p:sp>
    </p:spTree>
    <p:extLst>
      <p:ext uri="{BB962C8B-B14F-4D97-AF65-F5344CB8AC3E}">
        <p14:creationId xmlns:p14="http://schemas.microsoft.com/office/powerpoint/2010/main" val="17049948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r>
              <a:rPr lang="en-US" dirty="0" smtClean="0"/>
              <a:t>   IRS  “Bad Apple” Proposal 2019 Hearing</a:t>
            </a:r>
            <a:endParaRPr lang="en-US" dirty="0"/>
          </a:p>
        </p:txBody>
      </p:sp>
      <p:sp>
        <p:nvSpPr>
          <p:cNvPr id="3" name="Content Placeholder 2"/>
          <p:cNvSpPr>
            <a:spLocks noGrp="1"/>
          </p:cNvSpPr>
          <p:nvPr>
            <p:ph idx="1"/>
          </p:nvPr>
        </p:nvSpPr>
        <p:spPr/>
        <p:txBody>
          <a:bodyPr/>
          <a:lstStyle/>
          <a:p>
            <a:r>
              <a:rPr lang="en-US" dirty="0" smtClean="0"/>
              <a:t>Speakers  expressed much interest in:</a:t>
            </a:r>
          </a:p>
          <a:p>
            <a:pPr lvl="1"/>
            <a:r>
              <a:rPr lang="en-US" sz="3200" dirty="0" smtClean="0"/>
              <a:t> </a:t>
            </a:r>
            <a:r>
              <a:rPr lang="en-US" sz="2800" dirty="0" smtClean="0"/>
              <a:t>not requiring spinoff before termination.</a:t>
            </a:r>
          </a:p>
          <a:p>
            <a:pPr lvl="1"/>
            <a:r>
              <a:rPr lang="en-US" sz="2800" dirty="0" smtClean="0"/>
              <a:t>Permitting employees of nonparticipating employers to remain in plan.</a:t>
            </a:r>
          </a:p>
          <a:p>
            <a:pPr lvl="1"/>
            <a:r>
              <a:rPr lang="en-US" sz="2800" dirty="0" smtClean="0"/>
              <a:t>Including DB plans.</a:t>
            </a:r>
          </a:p>
          <a:p>
            <a:pPr lvl="1"/>
            <a:endParaRPr lang="en-US" sz="3200" dirty="0"/>
          </a:p>
          <a:p>
            <a:pPr lvl="1"/>
            <a:endParaRPr lang="en-US" dirty="0" smtClean="0"/>
          </a:p>
          <a:p>
            <a:pPr lvl="1"/>
            <a:endParaRPr lang="en-US" dirty="0" smtClean="0"/>
          </a:p>
          <a:p>
            <a:pPr lvl="1"/>
            <a:endParaRPr lang="en-US"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33</a:t>
            </a:fld>
            <a:endParaRPr lang="en-US" dirty="0"/>
          </a:p>
        </p:txBody>
      </p:sp>
    </p:spTree>
    <p:extLst>
      <p:ext uri="{BB962C8B-B14F-4D97-AF65-F5344CB8AC3E}">
        <p14:creationId xmlns:p14="http://schemas.microsoft.com/office/powerpoint/2010/main" val="38155595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IRS “Bad Apple” Proposal</a:t>
            </a:r>
            <a:endParaRPr lang="en-US" dirty="0"/>
          </a:p>
        </p:txBody>
      </p:sp>
      <p:sp>
        <p:nvSpPr>
          <p:cNvPr id="3" name="Content Placeholder 2"/>
          <p:cNvSpPr>
            <a:spLocks noGrp="1"/>
          </p:cNvSpPr>
          <p:nvPr>
            <p:ph idx="1"/>
          </p:nvPr>
        </p:nvSpPr>
        <p:spPr>
          <a:xfrm>
            <a:off x="1066800" y="1600200"/>
            <a:ext cx="7620000" cy="4419599"/>
          </a:xfrm>
        </p:spPr>
        <p:txBody>
          <a:bodyPr/>
          <a:lstStyle/>
          <a:p>
            <a:r>
              <a:rPr lang="en-US" sz="2000" dirty="0"/>
              <a:t>The IRS proposal </a:t>
            </a:r>
            <a:r>
              <a:rPr lang="en-US" sz="2000" dirty="0" smtClean="0"/>
              <a:t>provided  for spinning </a:t>
            </a:r>
            <a:r>
              <a:rPr lang="en-US" sz="2000" dirty="0"/>
              <a:t>off and terminating from the MEP the non-cooperating employer's portion of the plan</a:t>
            </a:r>
            <a:r>
              <a:rPr lang="en-US" sz="2000" dirty="0" smtClean="0"/>
              <a:t>.</a:t>
            </a:r>
          </a:p>
          <a:p>
            <a:endParaRPr lang="en-US" sz="2000" dirty="0" smtClean="0"/>
          </a:p>
          <a:p>
            <a:r>
              <a:rPr lang="en-US" sz="2000" dirty="0"/>
              <a:t> </a:t>
            </a:r>
            <a:r>
              <a:rPr lang="en-US" sz="2000" dirty="0" smtClean="0"/>
              <a:t>Spinoff </a:t>
            </a:r>
            <a:r>
              <a:rPr lang="en-US" sz="2000" dirty="0"/>
              <a:t>can </a:t>
            </a:r>
            <a:r>
              <a:rPr lang="en-US" sz="2000" dirty="0" smtClean="0"/>
              <a:t>be initiated </a:t>
            </a:r>
            <a:r>
              <a:rPr lang="en-US" sz="2000" dirty="0"/>
              <a:t>by the </a:t>
            </a:r>
            <a:r>
              <a:rPr lang="en-US" sz="2000" dirty="0" smtClean="0"/>
              <a:t>participating </a:t>
            </a:r>
            <a:r>
              <a:rPr lang="en-US" sz="2000" dirty="0"/>
              <a:t>employer and implemented by the plan administrator, or </a:t>
            </a:r>
            <a:r>
              <a:rPr lang="en-US" sz="2000" dirty="0" smtClean="0"/>
              <a:t>implemented </a:t>
            </a:r>
            <a:r>
              <a:rPr lang="en-US" sz="2000" dirty="0"/>
              <a:t>unilaterally by the </a:t>
            </a:r>
            <a:r>
              <a:rPr lang="en-US" sz="2000" dirty="0" smtClean="0"/>
              <a:t>MEP plan </a:t>
            </a:r>
            <a:r>
              <a:rPr lang="en-US" sz="2000" dirty="0"/>
              <a:t>administrator </a:t>
            </a:r>
            <a:r>
              <a:rPr lang="en-US" sz="2000" dirty="0" smtClean="0"/>
              <a:t>“under the </a:t>
            </a:r>
            <a:r>
              <a:rPr lang="en-US" sz="2000" dirty="0"/>
              <a:t>terms of the plan</a:t>
            </a:r>
            <a:r>
              <a:rPr lang="en-US" sz="2000" dirty="0" smtClean="0"/>
              <a:t>.” </a:t>
            </a:r>
          </a:p>
          <a:p>
            <a:endParaRPr lang="en-US" sz="2000" dirty="0"/>
          </a:p>
          <a:p>
            <a:r>
              <a:rPr lang="en-US" sz="2000" dirty="0" smtClean="0"/>
              <a:t>The </a:t>
            </a:r>
            <a:r>
              <a:rPr lang="en-US" sz="2000" dirty="0"/>
              <a:t>IRS consulted  with the DOL and asks for comments on how the DOL should take steps to facilitate the IRS proposal, noting that the DOL had informed the IRS that MEPs using the spin off/termination  guidance should be concerned about  fiduciary and potential prohibited transaction issues.</a:t>
            </a:r>
          </a:p>
          <a:p>
            <a:endParaRPr lang="en-US" sz="2000" dirty="0" smtClean="0"/>
          </a:p>
          <a:p>
            <a:pPr marL="0" indent="0">
              <a:buNone/>
            </a:pPr>
            <a:endParaRPr lang="en-US" dirty="0" smtClean="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34</a:t>
            </a:fld>
            <a:endParaRPr lang="en-US" dirty="0"/>
          </a:p>
        </p:txBody>
      </p:sp>
    </p:spTree>
    <p:extLst>
      <p:ext uri="{BB962C8B-B14F-4D97-AF65-F5344CB8AC3E}">
        <p14:creationId xmlns:p14="http://schemas.microsoft.com/office/powerpoint/2010/main" val="3001499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The SECURE Act</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You </a:t>
            </a:r>
            <a:r>
              <a:rPr lang="en-US" dirty="0"/>
              <a:t>may download the PowerPoint deck and re-watch the presentation at </a:t>
            </a:r>
            <a:r>
              <a:rPr lang="en-US" u="sng" dirty="0">
                <a:hlinkClick r:id="rId2"/>
              </a:rPr>
              <a:t>https://www.wagnerlawgroup.com/events/webinars</a:t>
            </a:r>
            <a:r>
              <a:rPr lang="en-US" u="sng" dirty="0"/>
              <a:t> </a:t>
            </a:r>
            <a:endParaRPr lang="en-US" dirty="0"/>
          </a:p>
          <a:p>
            <a:pPr marL="0" indent="0">
              <a:buNone/>
            </a:pPr>
            <a:r>
              <a:rPr lang="en-US" dirty="0"/>
              <a:t> </a:t>
            </a:r>
          </a:p>
          <a:p>
            <a:endParaRPr lang="en-US"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35</a:t>
            </a:fld>
            <a:endParaRPr lang="en-US" dirty="0"/>
          </a:p>
        </p:txBody>
      </p:sp>
    </p:spTree>
    <p:extLst>
      <p:ext uri="{BB962C8B-B14F-4D97-AF65-F5344CB8AC3E}">
        <p14:creationId xmlns:p14="http://schemas.microsoft.com/office/powerpoint/2010/main" val="4001944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ERISA Title I MEPs</a:t>
            </a:r>
            <a:endParaRPr lang="en-US" dirty="0"/>
          </a:p>
        </p:txBody>
      </p:sp>
      <p:sp>
        <p:nvSpPr>
          <p:cNvPr id="3" name="Content Placeholder 2"/>
          <p:cNvSpPr>
            <a:spLocks noGrp="1"/>
          </p:cNvSpPr>
          <p:nvPr>
            <p:ph idx="1"/>
          </p:nvPr>
        </p:nvSpPr>
        <p:spPr/>
        <p:txBody>
          <a:bodyPr/>
          <a:lstStyle/>
          <a:p>
            <a:pPr marL="0" indent="0">
              <a:buNone/>
            </a:pPr>
            <a:endParaRPr lang="en-US" sz="2400" dirty="0" smtClean="0"/>
          </a:p>
          <a:p>
            <a:r>
              <a:rPr lang="en-US" sz="2400" dirty="0" smtClean="0"/>
              <a:t>Tax Code Amendments  only refer to plans maintained by employers with a common interest other than having adopted the plan.</a:t>
            </a:r>
          </a:p>
          <a:p>
            <a:r>
              <a:rPr lang="en-US" sz="2400" dirty="0" smtClean="0"/>
              <a:t>Assuming this refers to current “association” plans, will the other existing DOL requirements for “association” retirement MEPs still apply? </a:t>
            </a:r>
          </a:p>
          <a:p>
            <a:pPr marL="0" indent="0">
              <a:buNone/>
            </a:pPr>
            <a:endParaRPr lang="en-US" sz="2400" dirty="0" smtClean="0"/>
          </a:p>
          <a:p>
            <a:r>
              <a:rPr lang="en-US" sz="2400" dirty="0" smtClean="0"/>
              <a:t>Will the PEO retirement plan guidance remain available? </a:t>
            </a:r>
          </a:p>
          <a:p>
            <a:endParaRPr lang="en-US" dirty="0"/>
          </a:p>
          <a:p>
            <a:endParaRPr lang="en-US" dirty="0" smtClean="0"/>
          </a:p>
          <a:p>
            <a:endParaRPr lang="en-US"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4</a:t>
            </a:fld>
            <a:endParaRPr lang="en-US" dirty="0"/>
          </a:p>
        </p:txBody>
      </p:sp>
    </p:spTree>
    <p:extLst>
      <p:ext uri="{BB962C8B-B14F-4D97-AF65-F5344CB8AC3E}">
        <p14:creationId xmlns:p14="http://schemas.microsoft.com/office/powerpoint/2010/main" val="1892038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Pooled Plan Provider </a:t>
            </a:r>
            <a:endParaRPr lang="en-US" dirty="0"/>
          </a:p>
        </p:txBody>
      </p:sp>
      <p:sp>
        <p:nvSpPr>
          <p:cNvPr id="3" name="Content Placeholder 2"/>
          <p:cNvSpPr>
            <a:spLocks noGrp="1"/>
          </p:cNvSpPr>
          <p:nvPr>
            <p:ph idx="1"/>
          </p:nvPr>
        </p:nvSpPr>
        <p:spPr/>
        <p:txBody>
          <a:bodyPr/>
          <a:lstStyle/>
          <a:p>
            <a:r>
              <a:rPr lang="en-US" sz="2400" dirty="0" smtClean="0"/>
              <a:t>Provides that a retirement arrangement for multiple unrelated employers with a “pooled plan provider” will be treated as a single “multiple employer” plan for Code and Title I purposes.</a:t>
            </a:r>
          </a:p>
          <a:p>
            <a:pPr marL="0" indent="0">
              <a:buNone/>
            </a:pPr>
            <a:endParaRPr lang="en-US" sz="2400" dirty="0" smtClean="0"/>
          </a:p>
          <a:p>
            <a:r>
              <a:rPr lang="en-US" sz="2400" dirty="0" smtClean="0"/>
              <a:t>Treats all participants as employees of one employer. Uses MEP provisions in ERISA section 210(a), and IRC 413(c).  </a:t>
            </a:r>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5</a:t>
            </a:fld>
            <a:endParaRPr lang="en-US" dirty="0"/>
          </a:p>
        </p:txBody>
      </p:sp>
    </p:spTree>
    <p:extLst>
      <p:ext uri="{BB962C8B-B14F-4D97-AF65-F5344CB8AC3E}">
        <p14:creationId xmlns:p14="http://schemas.microsoft.com/office/powerpoint/2010/main" val="3126224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Pooled Plan Provider</a:t>
            </a:r>
            <a:endParaRPr lang="en-US" dirty="0"/>
          </a:p>
        </p:txBody>
      </p:sp>
      <p:sp>
        <p:nvSpPr>
          <p:cNvPr id="3" name="Content Placeholder 2"/>
          <p:cNvSpPr>
            <a:spLocks noGrp="1"/>
          </p:cNvSpPr>
          <p:nvPr>
            <p:ph idx="1"/>
          </p:nvPr>
        </p:nvSpPr>
        <p:spPr/>
        <p:txBody>
          <a:bodyPr/>
          <a:lstStyle/>
          <a:p>
            <a:r>
              <a:rPr lang="en-US" sz="2400" dirty="0"/>
              <a:t>Requires </a:t>
            </a:r>
            <a:r>
              <a:rPr lang="en-US" sz="2400" dirty="0" smtClean="0"/>
              <a:t>the </a:t>
            </a:r>
            <a:r>
              <a:rPr lang="en-US" sz="2400" dirty="0"/>
              <a:t>MEP </a:t>
            </a:r>
            <a:r>
              <a:rPr lang="en-US" sz="2400" dirty="0" smtClean="0"/>
              <a:t>to </a:t>
            </a:r>
            <a:r>
              <a:rPr lang="en-US" sz="2400" dirty="0"/>
              <a:t>have a </a:t>
            </a:r>
            <a:r>
              <a:rPr lang="en-US" sz="2400" dirty="0" smtClean="0"/>
              <a:t>“pooled plan provider</a:t>
            </a:r>
            <a:r>
              <a:rPr lang="en-US" sz="2400" dirty="0"/>
              <a:t>” as named fiduciary, plan </a:t>
            </a:r>
            <a:r>
              <a:rPr lang="en-US" sz="2400" dirty="0" smtClean="0"/>
              <a:t>administrator, who acknowledges in writing its status.</a:t>
            </a:r>
          </a:p>
          <a:p>
            <a:endParaRPr lang="en-US" sz="2400" dirty="0"/>
          </a:p>
          <a:p>
            <a:r>
              <a:rPr lang="en-US" sz="2400" dirty="0"/>
              <a:t>P</a:t>
            </a:r>
            <a:r>
              <a:rPr lang="en-US" sz="2400" dirty="0" smtClean="0"/>
              <a:t>ooled plan provider </a:t>
            </a:r>
            <a:r>
              <a:rPr lang="en-US" sz="2400" dirty="0"/>
              <a:t>is also </a:t>
            </a:r>
            <a:r>
              <a:rPr lang="en-US" sz="2400" dirty="0" smtClean="0"/>
              <a:t> </a:t>
            </a:r>
            <a:r>
              <a:rPr lang="en-US" sz="2400" dirty="0"/>
              <a:t>responsible for the plan’s and the employers’ compliance with the Code and Title I.</a:t>
            </a:r>
          </a:p>
          <a:p>
            <a:endParaRPr lang="en-US" sz="2400" dirty="0" smtClean="0"/>
          </a:p>
          <a:p>
            <a:r>
              <a:rPr lang="en-US" sz="2400" dirty="0" smtClean="0"/>
              <a:t>New disclosures are to be required </a:t>
            </a:r>
            <a:r>
              <a:rPr lang="en-US" sz="2400" dirty="0"/>
              <a:t>of the participating employers and the </a:t>
            </a:r>
            <a:r>
              <a:rPr lang="en-US" sz="2400" dirty="0" smtClean="0"/>
              <a:t>pooled plan provider</a:t>
            </a:r>
            <a:r>
              <a:rPr lang="en-US" sz="2400" dirty="0"/>
              <a:t>. </a:t>
            </a:r>
            <a:endParaRPr lang="en-US" sz="2400" dirty="0" smtClean="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6</a:t>
            </a:fld>
            <a:endParaRPr lang="en-US" dirty="0"/>
          </a:p>
        </p:txBody>
      </p:sp>
    </p:spTree>
    <p:extLst>
      <p:ext uri="{BB962C8B-B14F-4D97-AF65-F5344CB8AC3E}">
        <p14:creationId xmlns:p14="http://schemas.microsoft.com/office/powerpoint/2010/main" val="1128514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Pooled Plan Provider</a:t>
            </a:r>
            <a:endParaRPr lang="en-US" dirty="0"/>
          </a:p>
        </p:txBody>
      </p:sp>
      <p:sp>
        <p:nvSpPr>
          <p:cNvPr id="3" name="Content Placeholder 2"/>
          <p:cNvSpPr>
            <a:spLocks noGrp="1"/>
          </p:cNvSpPr>
          <p:nvPr>
            <p:ph idx="1"/>
          </p:nvPr>
        </p:nvSpPr>
        <p:spPr/>
        <p:txBody>
          <a:bodyPr/>
          <a:lstStyle/>
          <a:p>
            <a:pPr marL="0" indent="0">
              <a:buNone/>
            </a:pPr>
            <a:endParaRPr lang="en-US" dirty="0" smtClean="0"/>
          </a:p>
          <a:p>
            <a:r>
              <a:rPr lang="en-US" dirty="0" smtClean="0"/>
              <a:t>The </a:t>
            </a:r>
            <a:r>
              <a:rPr lang="en-US" dirty="0"/>
              <a:t>p</a:t>
            </a:r>
            <a:r>
              <a:rPr lang="en-US" dirty="0" smtClean="0"/>
              <a:t>ooled plan provider will:</a:t>
            </a:r>
          </a:p>
          <a:p>
            <a:r>
              <a:rPr lang="en-US" dirty="0" smtClean="0"/>
              <a:t>Register with the Agencies </a:t>
            </a:r>
          </a:p>
          <a:p>
            <a:r>
              <a:rPr lang="en-US" dirty="0" smtClean="0"/>
              <a:t>be named fiduciary </a:t>
            </a:r>
          </a:p>
          <a:p>
            <a:r>
              <a:rPr lang="en-US" dirty="0" smtClean="0"/>
              <a:t>Plan administrator </a:t>
            </a:r>
          </a:p>
          <a:p>
            <a:r>
              <a:rPr lang="en-US" dirty="0" smtClean="0"/>
              <a:t>responsible to ensure proper bonding</a:t>
            </a:r>
          </a:p>
          <a:p>
            <a:r>
              <a:rPr lang="en-US" dirty="0" smtClean="0"/>
              <a:t>Make certain disclosures to participating employers</a:t>
            </a:r>
            <a:endParaRPr lang="en-US"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7</a:t>
            </a:fld>
            <a:endParaRPr lang="en-US" dirty="0"/>
          </a:p>
        </p:txBody>
      </p:sp>
    </p:spTree>
    <p:extLst>
      <p:ext uri="{BB962C8B-B14F-4D97-AF65-F5344CB8AC3E}">
        <p14:creationId xmlns:p14="http://schemas.microsoft.com/office/powerpoint/2010/main" val="3184285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smtClean="0"/>
              <a:t>         Pooled Plan Provider  </a:t>
            </a:r>
            <a:endParaRPr lang="en-US" dirty="0"/>
          </a:p>
        </p:txBody>
      </p:sp>
      <p:sp>
        <p:nvSpPr>
          <p:cNvPr id="3" name="Content Placeholder 2"/>
          <p:cNvSpPr>
            <a:spLocks noGrp="1"/>
          </p:cNvSpPr>
          <p:nvPr>
            <p:ph idx="1"/>
          </p:nvPr>
        </p:nvSpPr>
        <p:spPr/>
        <p:txBody>
          <a:bodyPr/>
          <a:lstStyle/>
          <a:p>
            <a:pPr>
              <a:spcBef>
                <a:spcPts val="600"/>
              </a:spcBef>
              <a:spcAft>
                <a:spcPts val="600"/>
              </a:spcAft>
            </a:pPr>
            <a:endParaRPr lang="en-US" sz="2400" dirty="0" smtClean="0"/>
          </a:p>
          <a:p>
            <a:pPr>
              <a:spcBef>
                <a:spcPts val="600"/>
              </a:spcBef>
              <a:spcAft>
                <a:spcPts val="600"/>
              </a:spcAft>
            </a:pPr>
            <a:r>
              <a:rPr lang="en-US" sz="2400" dirty="0" smtClean="0"/>
              <a:t>Participating </a:t>
            </a:r>
            <a:r>
              <a:rPr lang="en-US" sz="2400" dirty="0"/>
              <a:t>employers remain plan </a:t>
            </a:r>
            <a:r>
              <a:rPr lang="en-US" sz="2400" dirty="0" smtClean="0"/>
              <a:t>sponsor of their interest in the plan, </a:t>
            </a:r>
            <a:r>
              <a:rPr lang="en-US" sz="2400" dirty="0"/>
              <a:t>except to the extent </a:t>
            </a:r>
            <a:r>
              <a:rPr lang="en-US" sz="2400" dirty="0" smtClean="0"/>
              <a:t>of the pooled plan provider’s required “administrative duties”  including  </a:t>
            </a:r>
            <a:r>
              <a:rPr lang="en-US" sz="2400" dirty="0"/>
              <a:t>ensuring that all employers, and the MEP, are in compliance with the Code and </a:t>
            </a:r>
            <a:r>
              <a:rPr lang="en-US" sz="2400" dirty="0" smtClean="0"/>
              <a:t>Title </a:t>
            </a:r>
            <a:r>
              <a:rPr lang="en-US" sz="2400" dirty="0"/>
              <a:t>I of ERISA</a:t>
            </a:r>
            <a:r>
              <a:rPr lang="en-US" sz="2400" dirty="0" smtClean="0"/>
              <a:t>.</a:t>
            </a:r>
          </a:p>
          <a:p>
            <a:pPr>
              <a:spcBef>
                <a:spcPts val="600"/>
              </a:spcBef>
              <a:spcAft>
                <a:spcPts val="600"/>
              </a:spcAft>
            </a:pPr>
            <a:r>
              <a:rPr lang="en-US" sz="2400" dirty="0"/>
              <a:t>The DOL and IRS share guidance authority to identify the administrative duties required </a:t>
            </a:r>
            <a:r>
              <a:rPr lang="en-US" sz="2400" dirty="0" smtClean="0"/>
              <a:t>of a pooled plan provider.</a:t>
            </a:r>
          </a:p>
          <a:p>
            <a:pPr marL="0" indent="0">
              <a:spcBef>
                <a:spcPts val="600"/>
              </a:spcBef>
              <a:spcAft>
                <a:spcPts val="600"/>
              </a:spcAft>
              <a:buNone/>
            </a:pPr>
            <a:endParaRPr lang="en-US" dirty="0" smtClean="0"/>
          </a:p>
          <a:p>
            <a:pPr>
              <a:spcBef>
                <a:spcPts val="600"/>
              </a:spcBef>
              <a:spcAft>
                <a:spcPts val="600"/>
              </a:spcAft>
            </a:pPr>
            <a:endParaRPr lang="en-US" dirty="0"/>
          </a:p>
          <a:p>
            <a:pPr marL="0" indent="0">
              <a:spcBef>
                <a:spcPts val="600"/>
              </a:spcBef>
              <a:spcAft>
                <a:spcPts val="600"/>
              </a:spcAft>
              <a:buNone/>
            </a:pPr>
            <a:endParaRPr lang="en-US" dirty="0" smtClean="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8</a:t>
            </a:fld>
            <a:endParaRPr lang="en-US" dirty="0"/>
          </a:p>
        </p:txBody>
      </p:sp>
    </p:spTree>
    <p:extLst>
      <p:ext uri="{BB962C8B-B14F-4D97-AF65-F5344CB8AC3E}">
        <p14:creationId xmlns:p14="http://schemas.microsoft.com/office/powerpoint/2010/main" val="1702603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Pooled Plan Provider </a:t>
            </a:r>
            <a:endParaRPr lang="en-US" dirty="0"/>
          </a:p>
        </p:txBody>
      </p:sp>
      <p:sp>
        <p:nvSpPr>
          <p:cNvPr id="3" name="Content Placeholder 2"/>
          <p:cNvSpPr>
            <a:spLocks noGrp="1"/>
          </p:cNvSpPr>
          <p:nvPr>
            <p:ph idx="1"/>
          </p:nvPr>
        </p:nvSpPr>
        <p:spPr>
          <a:xfrm>
            <a:off x="1066800" y="1600200"/>
            <a:ext cx="7620000" cy="4419599"/>
          </a:xfrm>
        </p:spPr>
        <p:txBody>
          <a:bodyPr/>
          <a:lstStyle/>
          <a:p>
            <a:pPr>
              <a:spcBef>
                <a:spcPts val="600"/>
              </a:spcBef>
              <a:spcAft>
                <a:spcPts val="1200"/>
              </a:spcAft>
            </a:pPr>
            <a:endParaRPr lang="en-US" sz="2000" dirty="0" smtClean="0"/>
          </a:p>
          <a:p>
            <a:pPr>
              <a:spcBef>
                <a:spcPts val="600"/>
              </a:spcBef>
              <a:spcAft>
                <a:spcPts val="1200"/>
              </a:spcAft>
            </a:pPr>
            <a:r>
              <a:rPr lang="en-US" sz="2000" dirty="0" smtClean="0"/>
              <a:t>The </a:t>
            </a:r>
            <a:r>
              <a:rPr lang="en-US" sz="2000" dirty="0"/>
              <a:t>MEP’s terms must require that the plan assets attributable to an employer who fails to comply with reasonable terms of the plan or new regulations, must be spun off to an existing or new plan of the employer, and the employer becomes completely liable.  </a:t>
            </a:r>
          </a:p>
          <a:p>
            <a:pPr>
              <a:spcBef>
                <a:spcPts val="600"/>
              </a:spcBef>
              <a:spcAft>
                <a:spcPts val="1200"/>
              </a:spcAft>
            </a:pPr>
            <a:r>
              <a:rPr lang="en-US" sz="2000" dirty="0" smtClean="0"/>
              <a:t>Agencies given authority to define circumstances when it is appropriate to require </a:t>
            </a:r>
            <a:r>
              <a:rPr lang="en-US" sz="2000" dirty="0"/>
              <a:t>that the MEP retain those assets</a:t>
            </a:r>
            <a:r>
              <a:rPr lang="en-US" sz="2000" dirty="0" smtClean="0"/>
              <a:t>.</a:t>
            </a:r>
          </a:p>
          <a:p>
            <a:pPr>
              <a:spcBef>
                <a:spcPts val="600"/>
              </a:spcBef>
              <a:spcAft>
                <a:spcPts val="1200"/>
              </a:spcAft>
            </a:pPr>
            <a:r>
              <a:rPr lang="en-US" sz="2000" dirty="0" smtClean="0"/>
              <a:t>Employers and pooled plan providers who comply in good faith with a reasonable interpretation of the new provisions may operate before the Agencies issue guidance.</a:t>
            </a:r>
          </a:p>
          <a:p>
            <a:pPr marL="0" indent="0">
              <a:spcBef>
                <a:spcPts val="600"/>
              </a:spcBef>
              <a:spcAft>
                <a:spcPts val="1200"/>
              </a:spcAft>
              <a:buNone/>
            </a:pPr>
            <a:endParaRPr lang="en-US" sz="2400" dirty="0" smtClean="0"/>
          </a:p>
          <a:p>
            <a:pPr marL="0" indent="0">
              <a:spcBef>
                <a:spcPts val="600"/>
              </a:spcBef>
              <a:spcAft>
                <a:spcPts val="1200"/>
              </a:spcAft>
              <a:buNone/>
            </a:pPr>
            <a:endParaRPr lang="en-US" sz="2400" dirty="0" smtClean="0"/>
          </a:p>
          <a:p>
            <a:pPr marL="0" indent="0">
              <a:spcBef>
                <a:spcPts val="600"/>
              </a:spcBef>
              <a:spcAft>
                <a:spcPts val="1200"/>
              </a:spcAft>
              <a:buNone/>
            </a:pPr>
            <a:r>
              <a:rPr lang="en-US" sz="2400" dirty="0" smtClean="0"/>
              <a:t> </a:t>
            </a:r>
          </a:p>
          <a:p>
            <a:pPr marL="0" indent="0">
              <a:spcBef>
                <a:spcPts val="600"/>
              </a:spcBef>
              <a:spcAft>
                <a:spcPts val="1200"/>
              </a:spcAft>
              <a:buNone/>
            </a:pPr>
            <a:endParaRPr lang="en-US" dirty="0"/>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9</a:t>
            </a:fld>
            <a:endParaRPr lang="en-US" dirty="0"/>
          </a:p>
        </p:txBody>
      </p:sp>
    </p:spTree>
    <p:extLst>
      <p:ext uri="{BB962C8B-B14F-4D97-AF65-F5344CB8AC3E}">
        <p14:creationId xmlns:p14="http://schemas.microsoft.com/office/powerpoint/2010/main" val="34259346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TM04033927[[fn=Main Event]]</Template>
  <TotalTime>21176</TotalTime>
  <Words>2368</Words>
  <Application>Microsoft Office PowerPoint</Application>
  <PresentationFormat>On-screen Show (4:3)</PresentationFormat>
  <Paragraphs>246</Paragraphs>
  <Slides>35</Slides>
  <Notes>8</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  SECURE Act  Retirement MEPs     </vt:lpstr>
      <vt:lpstr>              SECURE Act - MEPs</vt:lpstr>
      <vt:lpstr>                   Bad Apple Relief</vt:lpstr>
      <vt:lpstr>                  ERISA Title I MEPs</vt:lpstr>
      <vt:lpstr> Pooled Plan Provider </vt:lpstr>
      <vt:lpstr>   Pooled Plan Provider</vt:lpstr>
      <vt:lpstr>           Pooled Plan Provider</vt:lpstr>
      <vt:lpstr>          Pooled Plan Provider  </vt:lpstr>
      <vt:lpstr>               Pooled Plan Provider </vt:lpstr>
      <vt:lpstr>      Pooled Plan Provider </vt:lpstr>
      <vt:lpstr>        SECURE ACT Amendments to Title I of  ERISA --  Pooled Employer Plan  </vt:lpstr>
      <vt:lpstr>               Pooled Employer Plan </vt:lpstr>
      <vt:lpstr>     Pooled Plan Provider under  Title I of ERISA  </vt:lpstr>
      <vt:lpstr>     Pooled Plan Provider under  Title I of ERISA </vt:lpstr>
      <vt:lpstr>         Pooled Plan Reporting</vt:lpstr>
      <vt:lpstr>Simplified Pooled Plan Reporting</vt:lpstr>
      <vt:lpstr>     Simplified Pooled Plan Reporting</vt:lpstr>
      <vt:lpstr>Additional SECURE Act Group Annual Reporting </vt:lpstr>
      <vt:lpstr>SECURE Act Increased Reporting Penalties</vt:lpstr>
      <vt:lpstr>     Existing DOL and IRS Guidance</vt:lpstr>
      <vt:lpstr>   Existing DOL and IRS Guidance</vt:lpstr>
      <vt:lpstr> DOL Retirement MEP Regulation              29 C.F.R 2510.3-55</vt:lpstr>
      <vt:lpstr>  Employer Association MEP   Basic Requirements </vt:lpstr>
      <vt:lpstr> Bona Fide Professional Employer    Organization (PEO)</vt:lpstr>
      <vt:lpstr>  Bona Fide PEO MEP </vt:lpstr>
      <vt:lpstr>  Open Questions?</vt:lpstr>
      <vt:lpstr>      DOL RFI on “Open MEPs”     84 Federal Register 37545 </vt:lpstr>
      <vt:lpstr> Open Questions on DOL RFI </vt:lpstr>
      <vt:lpstr>      DOL MEP Reporting Relief   DOL FAB 2019-01</vt:lpstr>
      <vt:lpstr> 2019 DOL MEP Reporting Relief </vt:lpstr>
      <vt:lpstr> MEP Reporting Relief </vt:lpstr>
      <vt:lpstr>IRS “Bad Apple” Proposed Regulation</vt:lpstr>
      <vt:lpstr>    IRS  “Bad Apple” Proposal 2019 Hearing</vt:lpstr>
      <vt:lpstr> IRS “Bad Apple” Proposal</vt:lpstr>
      <vt:lpstr>     The SECURE Act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 Repper</dc:creator>
  <cp:lastModifiedBy>Susan Rees</cp:lastModifiedBy>
  <cp:revision>1188</cp:revision>
  <cp:lastPrinted>2020-02-24T06:36:36Z</cp:lastPrinted>
  <dcterms:created xsi:type="dcterms:W3CDTF">2012-03-29T19:23:58Z</dcterms:created>
  <dcterms:modified xsi:type="dcterms:W3CDTF">2020-02-27T21:52:45Z</dcterms:modified>
</cp:coreProperties>
</file>