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677" r:id="rId3"/>
    <p:sldId id="648" r:id="rId4"/>
    <p:sldId id="679" r:id="rId5"/>
    <p:sldId id="654" r:id="rId6"/>
    <p:sldId id="649" r:id="rId7"/>
    <p:sldId id="651" r:id="rId8"/>
    <p:sldId id="652" r:id="rId9"/>
    <p:sldId id="657" r:id="rId10"/>
    <p:sldId id="655" r:id="rId11"/>
    <p:sldId id="658" r:id="rId12"/>
    <p:sldId id="669" r:id="rId13"/>
    <p:sldId id="665" r:id="rId14"/>
    <p:sldId id="666" r:id="rId15"/>
    <p:sldId id="668" r:id="rId16"/>
    <p:sldId id="672" r:id="rId17"/>
    <p:sldId id="682" r:id="rId18"/>
    <p:sldId id="673" r:id="rId19"/>
    <p:sldId id="674" r:id="rId20"/>
    <p:sldId id="663" r:id="rId21"/>
    <p:sldId id="664" r:id="rId22"/>
    <p:sldId id="681" r:id="rId23"/>
    <p:sldId id="670" r:id="rId24"/>
    <p:sldId id="659" r:id="rId25"/>
    <p:sldId id="662" r:id="rId26"/>
    <p:sldId id="676" r:id="rId27"/>
    <p:sldId id="684" r:id="rId28"/>
    <p:sldId id="683" r:id="rId29"/>
    <p:sldId id="685" r:id="rId30"/>
    <p:sldId id="645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95"/>
    <a:srgbClr val="2D536B"/>
    <a:srgbClr val="486472"/>
    <a:srgbClr val="4F597A"/>
    <a:srgbClr val="FFFF00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67" autoAdjust="0"/>
    <p:restoredTop sz="88074" autoAdjust="0"/>
  </p:normalViewPr>
  <p:slideViewPr>
    <p:cSldViewPr>
      <p:cViewPr>
        <p:scale>
          <a:sx n="100" d="100"/>
          <a:sy n="100" d="100"/>
        </p:scale>
        <p:origin x="-123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33722E25-90CC-4DAD-A4A0-EF571C1198B4}" type="datetimeFigureOut">
              <a:rPr lang="en-US" smtClean="0"/>
              <a:pPr/>
              <a:t>12/26/2019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98DAACBC-F9B6-4911-931B-842814D41E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2D268260-1620-4303-B5A6-C7AE0FCDA103}" type="datetimeFigureOut">
              <a:rPr lang="en-US" smtClean="0"/>
              <a:pPr/>
              <a:t>12/26/2019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3168" tIns="46584" rIns="93168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613D10D5-403C-4F13-89DB-7D0D86F960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96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853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44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29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8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5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57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915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70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23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88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68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D10D5-403C-4F13-89DB-7D0D86F960A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9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5" name="Rectangle 4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0425"/>
            <a:ext cx="80772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91400" cy="1752600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2D536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990600" y="6492875"/>
            <a:ext cx="2133600" cy="365125"/>
          </a:xfrm>
        </p:spPr>
        <p:txBody>
          <a:bodyPr/>
          <a:lstStyle/>
          <a:p>
            <a:pPr algn="l">
              <a:defRPr/>
            </a:pPr>
            <a:fld id="{7F76D843-DA52-42A2-91F9-6E455804A600}" type="slidenum">
              <a:rPr lang="en-US" smtClean="0"/>
              <a:pPr algn="l"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700"/>
            <a:ext cx="8153400" cy="192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A07F-5C65-4B76-85D1-A63EE935B7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76023" y="5835838"/>
            <a:ext cx="3377477" cy="810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4CB7D-E81B-4EED-9DE6-6F1281756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1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62600" y="5950931"/>
            <a:ext cx="3377477" cy="810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990600" y="1447800"/>
            <a:ext cx="7696200" cy="460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7620000" cy="4191000"/>
          </a:xfrm>
        </p:spPr>
        <p:txBody>
          <a:bodyPr/>
          <a:lstStyle>
            <a:lvl1pPr>
              <a:buSzPct val="70000"/>
              <a:buFontTx/>
              <a:buBlip>
                <a:blip r:embed="rId2"/>
              </a:buBlip>
              <a:defRPr sz="2800"/>
            </a:lvl1pPr>
            <a:lvl2pPr>
              <a:buSzPct val="75000"/>
              <a:buFontTx/>
              <a:buBlip>
                <a:blip r:embed="rId3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143000" y="6096000"/>
            <a:ext cx="2133600" cy="365125"/>
          </a:xfrm>
        </p:spPr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‹#›</a:t>
            </a:fld>
            <a:endParaRPr lang="en-US" dirty="0"/>
          </a:p>
        </p:txBody>
      </p: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061075"/>
            <a:ext cx="1676400" cy="400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69E07-490A-4060-A7DB-E37EDD55A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2200" y="6096000"/>
            <a:ext cx="2565400" cy="3944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3308-F277-47C9-B28B-4AC30AC733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2200" y="6096000"/>
            <a:ext cx="2565400" cy="3944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BA451-0450-447C-8D00-8B39420565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2200" y="6096000"/>
            <a:ext cx="2565400" cy="3944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7F34C-BF67-4F02-B00A-EDBCFAE4B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3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0DCD3-749E-47FF-822D-5FC0F0CEE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9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0" name="Rectangle 9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29ED-454D-44C0-B368-0DC1D5C51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72200" y="6096000"/>
            <a:ext cx="2565400" cy="3944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A8C81-BB44-47F9-88F5-6579078BBD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0"/>
            <a:ext cx="990600" cy="6858000"/>
            <a:chOff x="0" y="0"/>
            <a:chExt cx="990600" cy="6858000"/>
          </a:xfrm>
          <a:solidFill>
            <a:schemeClr val="bg1">
              <a:lumMod val="65000"/>
            </a:schemeClr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2286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6200" y="0"/>
              <a:ext cx="91440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897564"/>
            <a:ext cx="3379401" cy="806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algn="l">
              <a:defRPr/>
            </a:pPr>
            <a:fld id="{7F76D843-DA52-42A2-91F9-6E455804A600}" type="slidenum">
              <a:rPr lang="en-US" smtClean="0"/>
              <a:pPr algn="l"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gnerlawgroup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gnerlawgroup.com/professiona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66800" y="1981200"/>
            <a:ext cx="8077200" cy="1828800"/>
          </a:xfrm>
        </p:spPr>
        <p:txBody>
          <a:bodyPr/>
          <a:lstStyle/>
          <a:p>
            <a:pPr indent="47336" defTabSz="1577915">
              <a:spcBef>
                <a:spcPts val="1000"/>
              </a:spcBef>
              <a:defRPr sz="4200" b="1">
                <a:solidFill>
                  <a:srgbClr val="941100"/>
                </a:solidFill>
              </a:defRPr>
            </a:pPr>
            <a:r>
              <a:rPr lang="en-US" sz="4200" b="1" dirty="0" smtClean="0"/>
              <a:t>The SECURE Act Becomes Law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295400" y="3505200"/>
            <a:ext cx="744144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4F59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2000" noProof="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noProof="0" dirty="0" smtClean="0">
                <a:solidFill>
                  <a:schemeClr val="tx1"/>
                </a:solidFill>
                <a:latin typeface="+mn-lt"/>
                <a:cs typeface="+mn-cs"/>
              </a:rPr>
              <a:t>Presented by: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+mn-lt"/>
                <a:cs typeface="+mn-cs"/>
              </a:rPr>
              <a:t>KIM SHAW ELLIOTT</a:t>
            </a:r>
            <a:endParaRPr lang="en-US" sz="28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cs typeface="+mn-cs"/>
              </a:rPr>
              <a:t>T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he Wagner Law Group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1099 Milwaukee Street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St. Louis, MO  63122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(314) 236-0065 /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  <a:hlinkClick r:id="rId3"/>
              </a:rPr>
              <a:t>www.wagnerlawgroup.com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 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620000" cy="5410200"/>
          </a:xfrm>
        </p:spPr>
        <p:txBody>
          <a:bodyPr/>
          <a:lstStyle/>
          <a:p>
            <a:r>
              <a:rPr lang="en-US" dirty="0"/>
              <a:t>IRS to issue a model </a:t>
            </a:r>
            <a:r>
              <a:rPr lang="en-US" dirty="0" smtClean="0"/>
              <a:t>plan</a:t>
            </a:r>
            <a:endParaRPr lang="en-US" dirty="0"/>
          </a:p>
          <a:p>
            <a:r>
              <a:rPr lang="en-US" dirty="0"/>
              <a:t>IRS to issue </a:t>
            </a:r>
            <a:r>
              <a:rPr lang="en-US" dirty="0" smtClean="0"/>
              <a:t>guidance:</a:t>
            </a:r>
            <a:endParaRPr lang="en-US" dirty="0"/>
          </a:p>
          <a:p>
            <a:pPr lvl="1"/>
            <a:r>
              <a:rPr lang="en-US" dirty="0" smtClean="0"/>
              <a:t>Duties </a:t>
            </a:r>
            <a:r>
              <a:rPr lang="en-US" dirty="0"/>
              <a:t>and other actions required </a:t>
            </a:r>
            <a:r>
              <a:rPr lang="en-US" dirty="0" smtClean="0"/>
              <a:t>by PPP </a:t>
            </a:r>
            <a:endParaRPr lang="en-US" dirty="0"/>
          </a:p>
          <a:p>
            <a:pPr lvl="1"/>
            <a:r>
              <a:rPr lang="en-US" dirty="0" smtClean="0"/>
              <a:t>Procedures to </a:t>
            </a:r>
            <a:r>
              <a:rPr lang="en-US" dirty="0"/>
              <a:t>terminate a plan that fails to meet </a:t>
            </a:r>
            <a:r>
              <a:rPr lang="en-US" dirty="0" smtClean="0"/>
              <a:t>requirements </a:t>
            </a:r>
            <a:r>
              <a:rPr lang="en-US" dirty="0"/>
              <a:t>of a covered multiple employer plan. </a:t>
            </a:r>
          </a:p>
          <a:p>
            <a:pPr lvl="1"/>
            <a:r>
              <a:rPr lang="en-US" dirty="0"/>
              <a:t>Identify appropriate cases </a:t>
            </a:r>
            <a:r>
              <a:rPr lang="en-US" dirty="0" smtClean="0"/>
              <a:t>for corrective </a:t>
            </a:r>
            <a:r>
              <a:rPr lang="en-US" dirty="0"/>
              <a:t>action </a:t>
            </a:r>
            <a:r>
              <a:rPr lang="en-US" dirty="0" smtClean="0"/>
              <a:t>against noncompliant employer</a:t>
            </a:r>
          </a:p>
          <a:p>
            <a:r>
              <a:rPr lang="en-US" dirty="0" smtClean="0"/>
              <a:t>Good faith reliance until then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5500 for PEP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419599"/>
          </a:xfrm>
        </p:spPr>
        <p:txBody>
          <a:bodyPr/>
          <a:lstStyle/>
          <a:p>
            <a:r>
              <a:rPr lang="en-US" sz="2600" dirty="0" smtClean="0"/>
              <a:t>List all </a:t>
            </a:r>
            <a:r>
              <a:rPr lang="en-US" sz="2600" dirty="0"/>
              <a:t>participating employers in the </a:t>
            </a:r>
            <a:r>
              <a:rPr lang="en-US" sz="2600" dirty="0" smtClean="0"/>
              <a:t>plan</a:t>
            </a:r>
            <a:endParaRPr lang="en-US" sz="2600" dirty="0"/>
          </a:p>
          <a:p>
            <a:r>
              <a:rPr lang="en-US" sz="2600" dirty="0" smtClean="0"/>
              <a:t>Good </a:t>
            </a:r>
            <a:r>
              <a:rPr lang="en-US" sz="2600" dirty="0"/>
              <a:t>faith estimate of percentage of total contributions made by each </a:t>
            </a:r>
            <a:r>
              <a:rPr lang="en-US" sz="2600" dirty="0" smtClean="0"/>
              <a:t>employer </a:t>
            </a:r>
            <a:endParaRPr lang="en-US" sz="2600" dirty="0"/>
          </a:p>
          <a:p>
            <a:r>
              <a:rPr lang="en-US" sz="2600" dirty="0"/>
              <a:t>Aggregate account balances attributable to each </a:t>
            </a:r>
            <a:r>
              <a:rPr lang="en-US" sz="2600" dirty="0" smtClean="0"/>
              <a:t>employer</a:t>
            </a:r>
            <a:endParaRPr lang="en-US" sz="2600" dirty="0"/>
          </a:p>
          <a:p>
            <a:r>
              <a:rPr lang="en-US" sz="2600" dirty="0"/>
              <a:t>Identifying information about pooled plan </a:t>
            </a:r>
            <a:r>
              <a:rPr lang="en-US" sz="2600" dirty="0" smtClean="0"/>
              <a:t>provider</a:t>
            </a:r>
            <a:endParaRPr lang="en-US" sz="2600" dirty="0"/>
          </a:p>
          <a:p>
            <a:r>
              <a:rPr lang="en-US" sz="2600" dirty="0"/>
              <a:t>Simplified reporting for plan with </a:t>
            </a:r>
            <a:endParaRPr lang="en-US" sz="2600" dirty="0" smtClean="0"/>
          </a:p>
          <a:p>
            <a:pPr lvl="1"/>
            <a:r>
              <a:rPr lang="en-US" sz="2200" dirty="0"/>
              <a:t>F</a:t>
            </a:r>
            <a:r>
              <a:rPr lang="en-US" sz="2200" dirty="0" smtClean="0"/>
              <a:t>ewer </a:t>
            </a:r>
            <a:r>
              <a:rPr lang="en-US" sz="2200" dirty="0"/>
              <a:t>than </a:t>
            </a:r>
            <a:r>
              <a:rPr lang="en-US" sz="2200" dirty="0" smtClean="0"/>
              <a:t>100 </a:t>
            </a:r>
            <a:r>
              <a:rPr lang="en-US" sz="2200" dirty="0"/>
              <a:t>participants </a:t>
            </a:r>
            <a:r>
              <a:rPr lang="en-US" sz="2200" dirty="0" smtClean="0"/>
              <a:t>or </a:t>
            </a:r>
          </a:p>
          <a:p>
            <a:pPr lvl="1"/>
            <a:r>
              <a:rPr lang="en-US" sz="2200" dirty="0" smtClean="0"/>
              <a:t>Fewer than 1000 participants </a:t>
            </a:r>
            <a:r>
              <a:rPr lang="en-US" sz="2200" dirty="0"/>
              <a:t>if no employer has more than 100 </a:t>
            </a:r>
            <a:r>
              <a:rPr lang="en-US" sz="2200" dirty="0" smtClean="0"/>
              <a:t>participants</a:t>
            </a:r>
          </a:p>
          <a:p>
            <a:pPr lvl="1"/>
            <a:r>
              <a:rPr lang="en-US" dirty="0" smtClean="0"/>
              <a:t>(Large employer cannot use to avoid full filing)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Enhanced Tax Credits for Small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Small Employer Startup Cost Credit increased</a:t>
            </a:r>
          </a:p>
          <a:p>
            <a:pPr lvl="1"/>
            <a:r>
              <a:rPr lang="en-US" sz="2000" dirty="0"/>
              <a:t>Employers with generally up to 100 employees </a:t>
            </a:r>
          </a:p>
          <a:p>
            <a:pPr lvl="1"/>
            <a:r>
              <a:rPr lang="en-US" sz="2000" dirty="0" smtClean="0"/>
              <a:t>Annual </a:t>
            </a:r>
            <a:r>
              <a:rPr lang="en-US" sz="2000" dirty="0"/>
              <a:t>cap under IRC 45E increased to greater of </a:t>
            </a:r>
            <a:endParaRPr lang="en-US" sz="2000" dirty="0" smtClean="0"/>
          </a:p>
          <a:p>
            <a:pPr lvl="2"/>
            <a:r>
              <a:rPr lang="en-US" sz="1600" dirty="0" smtClean="0"/>
              <a:t>$</a:t>
            </a:r>
            <a:r>
              <a:rPr lang="en-US" sz="1600" dirty="0"/>
              <a:t>500, or </a:t>
            </a:r>
          </a:p>
          <a:p>
            <a:pPr lvl="2"/>
            <a:r>
              <a:rPr lang="en-US" sz="1600" dirty="0"/>
              <a:t>Lesser of $250 for each nonhighly compensated employee eligible to participate or $</a:t>
            </a:r>
            <a:r>
              <a:rPr lang="en-US" sz="1600" dirty="0" smtClean="0"/>
              <a:t>5,000</a:t>
            </a:r>
            <a:r>
              <a:rPr lang="en-US" sz="1600" dirty="0"/>
              <a:t>. </a:t>
            </a:r>
          </a:p>
          <a:p>
            <a:r>
              <a:rPr lang="en-US" sz="2400" dirty="0" smtClean="0"/>
              <a:t>$</a:t>
            </a:r>
            <a:r>
              <a:rPr lang="en-US" sz="2400" dirty="0"/>
              <a:t>500 credit annually for up to 3 years if plan includes automatic enrollment </a:t>
            </a:r>
            <a:r>
              <a:rPr lang="en-US" sz="2400" dirty="0" smtClean="0"/>
              <a:t>feature</a:t>
            </a:r>
            <a:endParaRPr lang="en-US" sz="2400" dirty="0"/>
          </a:p>
          <a:p>
            <a:pPr lvl="1"/>
            <a:r>
              <a:rPr lang="en-US" sz="2000" dirty="0" smtClean="0"/>
              <a:t>Applies </a:t>
            </a:r>
            <a:r>
              <a:rPr lang="en-US" sz="2000" dirty="0"/>
              <a:t>even if feature added after plan </a:t>
            </a:r>
            <a:r>
              <a:rPr lang="en-US" sz="2000" dirty="0" smtClean="0"/>
              <a:t>adopted  </a:t>
            </a:r>
            <a:endParaRPr lang="en-US" sz="2000" dirty="0"/>
          </a:p>
          <a:p>
            <a:pPr lvl="1"/>
            <a:r>
              <a:rPr lang="en-US" sz="2000" dirty="0"/>
              <a:t>This new credit available in addition to enhanced 45E </a:t>
            </a:r>
            <a:r>
              <a:rPr lang="en-US" sz="2000" dirty="0" smtClean="0"/>
              <a:t>credit </a:t>
            </a:r>
            <a:endParaRPr lang="en-US" sz="2000" dirty="0"/>
          </a:p>
          <a:p>
            <a:r>
              <a:rPr lang="en-US" sz="2400" dirty="0" smtClean="0"/>
              <a:t>Each effective for taxable </a:t>
            </a:r>
            <a:r>
              <a:rPr lang="en-US" sz="2400" dirty="0"/>
              <a:t>years beginning after December 31, 2019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4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Lifetime Income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1. Distributions are Portable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419599"/>
          </a:xfrm>
        </p:spPr>
        <p:txBody>
          <a:bodyPr/>
          <a:lstStyle/>
          <a:p>
            <a:r>
              <a:rPr lang="en-US" sz="2400" dirty="0" smtClean="0"/>
              <a:t>Participants may </a:t>
            </a:r>
            <a:r>
              <a:rPr lang="en-US" sz="2400" dirty="0"/>
              <a:t>take a distribution of a lifetime income investment in form of a qualified plan distribution </a:t>
            </a:r>
            <a:r>
              <a:rPr lang="en-US" sz="2400" dirty="0" smtClean="0"/>
              <a:t> annuity </a:t>
            </a:r>
            <a:r>
              <a:rPr lang="en-US" sz="2400" dirty="0"/>
              <a:t>if: </a:t>
            </a:r>
          </a:p>
          <a:p>
            <a:pPr lvl="1"/>
            <a:r>
              <a:rPr lang="en-US" sz="1600" dirty="0"/>
              <a:t>The lifetime income investment option no longer authorized as an investment option under the plan; and </a:t>
            </a:r>
          </a:p>
          <a:p>
            <a:pPr lvl="1"/>
            <a:r>
              <a:rPr lang="en-US" sz="1600" dirty="0"/>
              <a:t>Distribution is made to another retirement plan or IRA through a direct rollover or,   </a:t>
            </a:r>
          </a:p>
          <a:p>
            <a:pPr lvl="1"/>
            <a:r>
              <a:rPr lang="en-US" sz="1600" dirty="0"/>
              <a:t>If annuity contract, by direct distribution to individual.  </a:t>
            </a:r>
            <a:endParaRPr lang="en-US" sz="1600" dirty="0" smtClean="0"/>
          </a:p>
          <a:p>
            <a:pPr lvl="1"/>
            <a:r>
              <a:rPr lang="en-US" sz="1600" dirty="0" smtClean="0"/>
              <a:t>Applies to </a:t>
            </a:r>
            <a:r>
              <a:rPr lang="en-US" sz="1600" dirty="0"/>
              <a:t>tax qualified defined contribution plans, 403(b) plans, and 457(b) plans </a:t>
            </a:r>
          </a:p>
          <a:p>
            <a:r>
              <a:rPr lang="en-US" sz="2400" dirty="0"/>
              <a:t>Effective for plan years beginning after December 31, 2019.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Lifetime Income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2.  Disclosures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contribution plan benefit statements </a:t>
            </a:r>
            <a:r>
              <a:rPr lang="en-US" dirty="0" smtClean="0"/>
              <a:t>must disclose equivalent lifetime income stream </a:t>
            </a:r>
            <a:endParaRPr lang="en-US" dirty="0"/>
          </a:p>
          <a:p>
            <a:pPr lvl="1"/>
            <a:r>
              <a:rPr lang="en-US" dirty="0"/>
              <a:t>State monthly benefits in form of annuity or joint and survivor annuity  </a:t>
            </a:r>
          </a:p>
          <a:p>
            <a:pPr lvl="1"/>
            <a:r>
              <a:rPr lang="en-US" dirty="0" smtClean="0"/>
              <a:t>At least one </a:t>
            </a:r>
            <a:r>
              <a:rPr lang="en-US" dirty="0"/>
              <a:t>benefit statement during each </a:t>
            </a:r>
            <a:r>
              <a:rPr lang="en-US" dirty="0" smtClean="0"/>
              <a:t>12-month period</a:t>
            </a:r>
            <a:endParaRPr lang="en-US" dirty="0"/>
          </a:p>
          <a:p>
            <a:r>
              <a:rPr lang="en-US" dirty="0" smtClean="0"/>
              <a:t>Within one year </a:t>
            </a:r>
            <a:r>
              <a:rPr lang="en-US" dirty="0"/>
              <a:t>of enactment, DOL </a:t>
            </a:r>
            <a:r>
              <a:rPr lang="en-US" dirty="0" smtClean="0"/>
              <a:t>will: </a:t>
            </a:r>
          </a:p>
          <a:p>
            <a:pPr lvl="1"/>
            <a:r>
              <a:rPr lang="en-US" dirty="0"/>
              <a:t>Prescribe permissible </a:t>
            </a:r>
            <a:r>
              <a:rPr lang="en-US" dirty="0" smtClean="0"/>
              <a:t>assumptions  </a:t>
            </a:r>
            <a:endParaRPr lang="en-US" dirty="0"/>
          </a:p>
          <a:p>
            <a:pPr lvl="1"/>
            <a:r>
              <a:rPr lang="en-US" dirty="0"/>
              <a:t>Issue a model lifetime income </a:t>
            </a:r>
            <a:r>
              <a:rPr lang="en-US" dirty="0" smtClean="0"/>
              <a:t>disclosure </a:t>
            </a:r>
            <a:r>
              <a:rPr lang="en-US" dirty="0"/>
              <a:t>and  </a:t>
            </a:r>
          </a:p>
          <a:p>
            <a:pPr lvl="1"/>
            <a:r>
              <a:rPr lang="en-US" dirty="0"/>
              <a:t>Issue interim final </a:t>
            </a:r>
            <a:r>
              <a:rPr lang="en-US" dirty="0" smtClean="0"/>
              <a:t>rules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1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Lifetime Income</a:t>
            </a:r>
            <a:br>
              <a:rPr lang="en-US" dirty="0" smtClean="0"/>
            </a:br>
            <a:r>
              <a:rPr lang="en-US" sz="3100" dirty="0" smtClean="0"/>
              <a:t>3</a:t>
            </a:r>
            <a:r>
              <a:rPr lang="en-US" dirty="0" smtClean="0"/>
              <a:t>.  </a:t>
            </a:r>
            <a:r>
              <a:rPr lang="en-US" sz="2200" dirty="0" smtClean="0"/>
              <a:t>Fiduciary Safe Harbor for Selecting Annuity Providers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495799"/>
          </a:xfrm>
        </p:spPr>
        <p:txBody>
          <a:bodyPr/>
          <a:lstStyle/>
          <a:p>
            <a:r>
              <a:rPr lang="en-US" sz="2400" dirty="0"/>
              <a:t>Fiduciary </a:t>
            </a:r>
            <a:r>
              <a:rPr lang="en-US" sz="2400" dirty="0" smtClean="0"/>
              <a:t>must make prudent selection but may </a:t>
            </a:r>
            <a:r>
              <a:rPr lang="en-US" sz="2400" dirty="0"/>
              <a:t>rely on written representations from insurers regarding their financial standing under state insurance law</a:t>
            </a:r>
          </a:p>
          <a:p>
            <a:r>
              <a:rPr lang="en-US" sz="2400" dirty="0"/>
              <a:t>Fiduciary not required to select the lowest cost </a:t>
            </a:r>
            <a:r>
              <a:rPr lang="en-US" sz="2400" dirty="0" smtClean="0"/>
              <a:t>contract</a:t>
            </a:r>
            <a:endParaRPr lang="en-US" sz="2400" dirty="0"/>
          </a:p>
          <a:p>
            <a:pPr lvl="1"/>
            <a:r>
              <a:rPr lang="en-US" dirty="0"/>
              <a:t>May consider other features and benefits and attributes of the </a:t>
            </a:r>
            <a:r>
              <a:rPr lang="en-US" dirty="0" smtClean="0"/>
              <a:t>insurer </a:t>
            </a:r>
            <a:endParaRPr lang="en-US" dirty="0"/>
          </a:p>
          <a:p>
            <a:r>
              <a:rPr lang="en-US" sz="2400" dirty="0" smtClean="0"/>
              <a:t>No duty to monitor- Fiduciaries </a:t>
            </a:r>
            <a:r>
              <a:rPr lang="en-US" sz="2400" dirty="0"/>
              <a:t>not required to review </a:t>
            </a:r>
            <a:r>
              <a:rPr lang="en-US" sz="2400" dirty="0" smtClean="0"/>
              <a:t>appropriateness </a:t>
            </a:r>
            <a:r>
              <a:rPr lang="en-US" sz="2400" dirty="0"/>
              <a:t>of a selection after the purchase of a contract; </a:t>
            </a:r>
            <a:r>
              <a:rPr lang="en-US" sz="2400" dirty="0" smtClean="0"/>
              <a:t>and</a:t>
            </a:r>
            <a:endParaRPr lang="en-US" sz="2400" dirty="0"/>
          </a:p>
          <a:p>
            <a:r>
              <a:rPr lang="en-US" sz="2400" dirty="0"/>
              <a:t>Fiduciaries </a:t>
            </a:r>
            <a:r>
              <a:rPr lang="en-US" sz="2400" dirty="0" smtClean="0"/>
              <a:t>are </a:t>
            </a:r>
            <a:r>
              <a:rPr lang="en-US" sz="2400" dirty="0"/>
              <a:t>deemed to </a:t>
            </a:r>
            <a:r>
              <a:rPr lang="en-US" sz="2400" dirty="0" smtClean="0"/>
              <a:t>conduct a </a:t>
            </a:r>
            <a:r>
              <a:rPr lang="en-US" sz="2400" dirty="0"/>
              <a:t>periodic review if they obtain written representations from insurer on an annual basis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Effective on date of enactment.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8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 for Savers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Repeals max age for contributions </a:t>
            </a:r>
            <a:r>
              <a:rPr lang="en-US" dirty="0"/>
              <a:t>to traditional </a:t>
            </a:r>
            <a:r>
              <a:rPr lang="en-US" dirty="0" smtClean="0"/>
              <a:t>IRA; can continue </a:t>
            </a:r>
            <a:r>
              <a:rPr lang="en-US" dirty="0"/>
              <a:t>after age </a:t>
            </a:r>
            <a:r>
              <a:rPr lang="en-US" dirty="0" smtClean="0"/>
              <a:t>70-1/2</a:t>
            </a:r>
            <a:endParaRPr lang="en-US" dirty="0"/>
          </a:p>
          <a:p>
            <a:r>
              <a:rPr lang="en-US" dirty="0"/>
              <a:t>Required minimum distribution date increased from age 70-1/2 to </a:t>
            </a:r>
            <a:r>
              <a:rPr lang="en-US" dirty="0" smtClean="0"/>
              <a:t>year after attain age 72 </a:t>
            </a:r>
            <a:endParaRPr lang="en-US" dirty="0"/>
          </a:p>
          <a:p>
            <a:pPr lvl="1"/>
            <a:r>
              <a:rPr lang="en-US" i="1" dirty="0" smtClean="0"/>
              <a:t>Plan carefully- </a:t>
            </a:r>
          </a:p>
          <a:p>
            <a:pPr lvl="2"/>
            <a:r>
              <a:rPr lang="en-US" dirty="0" smtClean="0"/>
              <a:t>Deferrals may continue over longer period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ater distribution will likely be larger, over potentially shorter period of time</a:t>
            </a:r>
          </a:p>
          <a:p>
            <a:pPr lvl="2"/>
            <a:r>
              <a:rPr lang="en-US" dirty="0" smtClean="0"/>
              <a:t>This combines with potentially increased deferrals due to removal of age cap</a:t>
            </a:r>
          </a:p>
          <a:p>
            <a:pPr lvl="1"/>
            <a:r>
              <a:rPr lang="en-US" i="1" dirty="0"/>
              <a:t>b</a:t>
            </a:r>
            <a:r>
              <a:rPr lang="en-US" i="1" dirty="0" smtClean="0"/>
              <a:t>ut</a:t>
            </a:r>
            <a:r>
              <a:rPr lang="en-US" dirty="0" smtClean="0"/>
              <a:t>… IRS is updating mortality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1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dirty="0" smtClean="0"/>
              <a:t>but.. </a:t>
            </a:r>
            <a:r>
              <a:rPr lang="en-US" dirty="0" smtClean="0"/>
              <a:t>Stretch IRA Eliminated for 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Forces distribution of decedent’s account within 10 years (extended from 5)</a:t>
            </a:r>
          </a:p>
          <a:p>
            <a:r>
              <a:rPr lang="en-US" dirty="0" smtClean="0"/>
              <a:t>Applies </a:t>
            </a:r>
            <a:r>
              <a:rPr lang="en-US" dirty="0"/>
              <a:t>to defined contribution plans and </a:t>
            </a:r>
            <a:r>
              <a:rPr lang="en-US" dirty="0" smtClean="0"/>
              <a:t>IRAs, </a:t>
            </a:r>
            <a:r>
              <a:rPr lang="en-US" i="1" dirty="0"/>
              <a:t>not defined benefit </a:t>
            </a:r>
            <a:r>
              <a:rPr lang="en-US" i="1" dirty="0" smtClean="0"/>
              <a:t>plans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/>
              <a:t>Applicable to deaths after </a:t>
            </a:r>
            <a:r>
              <a:rPr lang="en-US" dirty="0" smtClean="0"/>
              <a:t>2019 </a:t>
            </a:r>
            <a:endParaRPr lang="en-US" dirty="0"/>
          </a:p>
          <a:p>
            <a:r>
              <a:rPr lang="en-US" dirty="0" smtClean="0"/>
              <a:t>Doesn’t </a:t>
            </a:r>
            <a:r>
              <a:rPr lang="en-US" dirty="0"/>
              <a:t>apply to a distribution made within one year of </a:t>
            </a:r>
            <a:r>
              <a:rPr lang="en-US" dirty="0" smtClean="0"/>
              <a:t>P’s death, </a:t>
            </a:r>
            <a:r>
              <a:rPr lang="en-US" dirty="0"/>
              <a:t>to eligible designated beneficiary over beneficiary’s life or a period not exceeding his or her life </a:t>
            </a:r>
            <a:r>
              <a:rPr lang="en-US" dirty="0" smtClean="0"/>
              <a:t>expectancy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Stretch IRA Eliminated</a:t>
            </a:r>
            <a:br>
              <a:rPr lang="en-US" dirty="0" smtClean="0"/>
            </a:br>
            <a:r>
              <a:rPr lang="en-US" sz="3100" i="1" dirty="0" smtClean="0"/>
              <a:t>except to Eligible Designated Beneficiaries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Eligible designated beneficiaries are:  </a:t>
            </a:r>
          </a:p>
          <a:p>
            <a:pPr lvl="1"/>
            <a:r>
              <a:rPr lang="en-US" dirty="0"/>
              <a:t>Surviving </a:t>
            </a:r>
            <a:r>
              <a:rPr lang="en-US" dirty="0" smtClean="0"/>
              <a:t>spouse</a:t>
            </a:r>
            <a:endParaRPr lang="en-US" dirty="0"/>
          </a:p>
          <a:p>
            <a:pPr lvl="1"/>
            <a:r>
              <a:rPr lang="en-US" dirty="0"/>
              <a:t>Child under age of </a:t>
            </a:r>
            <a:r>
              <a:rPr lang="en-US" dirty="0" smtClean="0"/>
              <a:t>majority </a:t>
            </a:r>
          </a:p>
          <a:p>
            <a:pPr lvl="2"/>
            <a:r>
              <a:rPr lang="en-US" dirty="0" smtClean="0"/>
              <a:t>Once </a:t>
            </a:r>
            <a:r>
              <a:rPr lang="en-US" dirty="0"/>
              <a:t>child attains age of majority, 10-year rule </a:t>
            </a:r>
            <a:r>
              <a:rPr lang="en-US" dirty="0" smtClean="0"/>
              <a:t>applies</a:t>
            </a:r>
            <a:endParaRPr lang="en-US" dirty="0"/>
          </a:p>
          <a:p>
            <a:pPr lvl="1"/>
            <a:r>
              <a:rPr lang="en-US" dirty="0" smtClean="0"/>
              <a:t>Disabled </a:t>
            </a:r>
            <a:r>
              <a:rPr lang="en-US" dirty="0"/>
              <a:t>or chronically </a:t>
            </a:r>
            <a:r>
              <a:rPr lang="en-US" dirty="0" smtClean="0"/>
              <a:t>ill</a:t>
            </a:r>
            <a:endParaRPr lang="en-US" dirty="0"/>
          </a:p>
          <a:p>
            <a:pPr lvl="1"/>
            <a:r>
              <a:rPr lang="en-US" dirty="0"/>
              <a:t>Any other person not more than 10 years younger than participant/IRA </a:t>
            </a:r>
            <a:r>
              <a:rPr lang="en-US" dirty="0" smtClean="0"/>
              <a:t>owner</a:t>
            </a:r>
            <a:endParaRPr lang="en-US" dirty="0"/>
          </a:p>
          <a:p>
            <a:r>
              <a:rPr lang="en-US" dirty="0" smtClean="0"/>
              <a:t>10-year </a:t>
            </a:r>
            <a:r>
              <a:rPr lang="en-US" dirty="0"/>
              <a:t>rule applies on death of eligible designated </a:t>
            </a:r>
            <a:r>
              <a:rPr lang="en-US" dirty="0" smtClean="0"/>
              <a:t>beneficiary- can’t extend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can be Adopted when Tax Return Due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70000"/>
              <a:buBlip>
                <a:blip r:embed="rId2"/>
              </a:buBlip>
            </a:pPr>
            <a:r>
              <a:rPr lang="en-US" sz="2800" dirty="0" smtClean="0"/>
              <a:t>Prior law required that tax qualified plans be adopted by the last day of the taxable year</a:t>
            </a:r>
            <a:endParaRPr lang="en-US" sz="2800" dirty="0"/>
          </a:p>
          <a:p>
            <a:r>
              <a:rPr lang="en-US" dirty="0" smtClean="0"/>
              <a:t>A new plan is now </a:t>
            </a:r>
            <a:r>
              <a:rPr lang="en-US" dirty="0"/>
              <a:t>treated as </a:t>
            </a:r>
            <a:r>
              <a:rPr lang="en-US" dirty="0" smtClean="0"/>
              <a:t>in effect for a tax year if adopted before the due date of the tax return, including extensions</a:t>
            </a:r>
          </a:p>
          <a:p>
            <a:r>
              <a:rPr lang="en-US" dirty="0" smtClean="0"/>
              <a:t>Creates much more flexible planning opportunities for employers</a:t>
            </a:r>
          </a:p>
          <a:p>
            <a:r>
              <a:rPr lang="en-US" dirty="0" smtClean="0"/>
              <a:t>Opportunity for employees to accumulate savings earlier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9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495799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b="1" dirty="0"/>
              <a:t>S</a:t>
            </a:r>
            <a:r>
              <a:rPr lang="en-US" dirty="0"/>
              <a:t>etting </a:t>
            </a:r>
            <a:r>
              <a:rPr lang="en-US" b="1" dirty="0"/>
              <a:t>E</a:t>
            </a:r>
            <a:r>
              <a:rPr lang="en-US" dirty="0"/>
              <a:t>very </a:t>
            </a:r>
            <a:r>
              <a:rPr lang="en-US" b="1" dirty="0"/>
              <a:t>C</a:t>
            </a:r>
            <a:r>
              <a:rPr lang="en-US" dirty="0"/>
              <a:t>ommunity </a:t>
            </a:r>
            <a:r>
              <a:rPr lang="en-US" b="1" dirty="0"/>
              <a:t>U</a:t>
            </a:r>
            <a:r>
              <a:rPr lang="en-US" dirty="0"/>
              <a:t>p for </a:t>
            </a:r>
            <a:r>
              <a:rPr lang="en-US" b="1" dirty="0"/>
              <a:t>R</a:t>
            </a:r>
            <a:r>
              <a:rPr lang="en-US" dirty="0"/>
              <a:t>etirement </a:t>
            </a:r>
            <a:r>
              <a:rPr lang="en-US" b="1" dirty="0"/>
              <a:t>E</a:t>
            </a:r>
            <a:r>
              <a:rPr lang="en-US" dirty="0"/>
              <a:t>nhancement” </a:t>
            </a:r>
            <a:endParaRPr lang="en-US" dirty="0" smtClean="0"/>
          </a:p>
          <a:p>
            <a:r>
              <a:rPr lang="en-US" dirty="0" smtClean="0"/>
              <a:t>Enacted into law on </a:t>
            </a:r>
            <a:r>
              <a:rPr lang="en-US" dirty="0"/>
              <a:t>December </a:t>
            </a:r>
            <a:r>
              <a:rPr lang="en-US" dirty="0" smtClean="0"/>
              <a:t>20</a:t>
            </a:r>
            <a:endParaRPr lang="en-US" dirty="0"/>
          </a:p>
          <a:p>
            <a:r>
              <a:rPr lang="en-US" dirty="0"/>
              <a:t>Part of </a:t>
            </a:r>
            <a:r>
              <a:rPr lang="en-US" dirty="0" smtClean="0"/>
              <a:t>final appropriations 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401(k) Plan </a:t>
            </a:r>
            <a:r>
              <a:rPr lang="en-US" dirty="0" smtClean="0"/>
              <a:t>Changes</a:t>
            </a:r>
            <a:br>
              <a:rPr lang="en-US" dirty="0" smtClean="0"/>
            </a:br>
            <a:r>
              <a:rPr lang="en-US" sz="2800" dirty="0" smtClean="0"/>
              <a:t>1.  New Auto-Enroll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20000" cy="4495800"/>
          </a:xfrm>
        </p:spPr>
        <p:txBody>
          <a:bodyPr/>
          <a:lstStyle/>
          <a:p>
            <a:r>
              <a:rPr lang="en-US" dirty="0"/>
              <a:t>First plan </a:t>
            </a:r>
            <a:r>
              <a:rPr lang="en-US" dirty="0" smtClean="0"/>
              <a:t>year default </a:t>
            </a:r>
            <a:r>
              <a:rPr lang="en-US" dirty="0"/>
              <a:t>automatic contribution rate cannot exceed 10%</a:t>
            </a:r>
          </a:p>
          <a:p>
            <a:r>
              <a:rPr lang="en-US" dirty="0" smtClean="0"/>
              <a:t>Safe </a:t>
            </a:r>
            <a:r>
              <a:rPr lang="en-US" dirty="0"/>
              <a:t>harbor automatic enrollment cap increased from 10% to 15% for years after participant initially </a:t>
            </a:r>
            <a:r>
              <a:rPr lang="en-US" dirty="0" smtClean="0"/>
              <a:t>enrolled</a:t>
            </a:r>
            <a:endParaRPr lang="en-US" dirty="0"/>
          </a:p>
          <a:p>
            <a:r>
              <a:rPr lang="en-US" dirty="0" smtClean="0"/>
              <a:t>Applies </a:t>
            </a:r>
            <a:r>
              <a:rPr lang="en-US" dirty="0"/>
              <a:t>to plan years beginning after December 31,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401(k) Plan </a:t>
            </a:r>
            <a:r>
              <a:rPr lang="en-US" dirty="0" smtClean="0"/>
              <a:t>Changes</a:t>
            </a:r>
            <a:br>
              <a:rPr lang="en-US" dirty="0" smtClean="0"/>
            </a:br>
            <a:r>
              <a:rPr lang="en-US" sz="2800" dirty="0" smtClean="0"/>
              <a:t>2.  No Safe Harbor Contribution Notice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343399"/>
          </a:xfrm>
        </p:spPr>
        <p:txBody>
          <a:bodyPr/>
          <a:lstStyle/>
          <a:p>
            <a:r>
              <a:rPr lang="en-US" dirty="0" smtClean="0"/>
              <a:t>SECURE Act eliminates safe </a:t>
            </a:r>
            <a:r>
              <a:rPr lang="en-US" dirty="0"/>
              <a:t>harbor notice requirements for plans </a:t>
            </a:r>
            <a:r>
              <a:rPr lang="en-US" dirty="0" smtClean="0"/>
              <a:t>providing non-elective contributions</a:t>
            </a:r>
          </a:p>
          <a:p>
            <a:r>
              <a:rPr lang="en-US" sz="2600" dirty="0" smtClean="0"/>
              <a:t>Plan </a:t>
            </a:r>
            <a:r>
              <a:rPr lang="en-US" sz="2600" dirty="0"/>
              <a:t>sponsors can switch to a safe harbor with </a:t>
            </a:r>
            <a:r>
              <a:rPr lang="en-US" sz="2600" dirty="0" smtClean="0"/>
              <a:t>non-elective contributions</a:t>
            </a:r>
          </a:p>
          <a:p>
            <a:pPr lvl="1"/>
            <a:r>
              <a:rPr lang="en-US" sz="2200" dirty="0" smtClean="0"/>
              <a:t>At 3% at </a:t>
            </a:r>
            <a:r>
              <a:rPr lang="en-US" sz="2200" dirty="0"/>
              <a:t>any time before the 30</a:t>
            </a:r>
            <a:r>
              <a:rPr lang="en-US" sz="2200" baseline="30000" dirty="0"/>
              <a:t>th</a:t>
            </a:r>
            <a:r>
              <a:rPr lang="en-US" sz="2200" dirty="0"/>
              <a:t> day before close of plan year; or </a:t>
            </a:r>
          </a:p>
          <a:p>
            <a:pPr lvl="1"/>
            <a:r>
              <a:rPr lang="en-US" sz="2200" dirty="0"/>
              <a:t>On or after the 30</a:t>
            </a:r>
            <a:r>
              <a:rPr lang="en-US" sz="2200" baseline="30000" dirty="0"/>
              <a:t>th</a:t>
            </a:r>
            <a:r>
              <a:rPr lang="en-US" sz="2200" dirty="0"/>
              <a:t> day, before the end of the following plan year, but the contribution must be increased to 4</a:t>
            </a:r>
            <a:r>
              <a:rPr lang="en-US" sz="2200" dirty="0" smtClean="0"/>
              <a:t>%</a:t>
            </a:r>
            <a:endParaRPr lang="en-US" sz="2400" dirty="0"/>
          </a:p>
          <a:p>
            <a:r>
              <a:rPr lang="en-US" sz="2600" dirty="0" smtClean="0"/>
              <a:t>Effective </a:t>
            </a:r>
            <a:r>
              <a:rPr lang="en-US" sz="2600" dirty="0"/>
              <a:t>for plan years beginning after December 31, </a:t>
            </a:r>
            <a:r>
              <a:rPr lang="en-US" sz="2600" dirty="0" smtClean="0"/>
              <a:t>2019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401(k) Plan </a:t>
            </a:r>
            <a:r>
              <a:rPr lang="en-US" dirty="0" smtClean="0"/>
              <a:t>Changes</a:t>
            </a:r>
            <a:br>
              <a:rPr lang="en-US" dirty="0" smtClean="0"/>
            </a:br>
            <a:r>
              <a:rPr lang="en-US" sz="2800" dirty="0" smtClean="0"/>
              <a:t>3.  No credit card plan loans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343399"/>
          </a:xfrm>
        </p:spPr>
        <p:txBody>
          <a:bodyPr/>
          <a:lstStyle/>
          <a:p>
            <a:r>
              <a:rPr lang="en-US" sz="2600" dirty="0" smtClean="0"/>
              <a:t>Plan </a:t>
            </a:r>
            <a:r>
              <a:rPr lang="en-US" sz="2600" dirty="0"/>
              <a:t>loans through credit cards or similar arrangements </a:t>
            </a:r>
            <a:r>
              <a:rPr lang="en-US" sz="2600" dirty="0" smtClean="0"/>
              <a:t>are prohibited</a:t>
            </a:r>
          </a:p>
          <a:p>
            <a:pPr lvl="1"/>
            <a:r>
              <a:rPr lang="en-US" sz="2200" dirty="0" smtClean="0"/>
              <a:t>Treated </a:t>
            </a:r>
            <a:r>
              <a:rPr lang="en-US" sz="2200" dirty="0"/>
              <a:t>as a </a:t>
            </a:r>
            <a:r>
              <a:rPr lang="en-US" sz="2200" dirty="0" smtClean="0"/>
              <a:t>distribution</a:t>
            </a:r>
            <a:endParaRPr lang="en-US" sz="2200" dirty="0"/>
          </a:p>
          <a:p>
            <a:pPr lvl="1"/>
            <a:r>
              <a:rPr lang="en-US" sz="2200" dirty="0"/>
              <a:t>Applies to all tax qualified </a:t>
            </a:r>
            <a:r>
              <a:rPr lang="en-US" sz="2200" dirty="0" smtClean="0"/>
              <a:t>plans </a:t>
            </a:r>
          </a:p>
          <a:p>
            <a:r>
              <a:rPr lang="en-US" sz="2600" dirty="0" smtClean="0"/>
              <a:t>Effective date of enactment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Penalty-free Withdrawals upon Birth </a:t>
            </a:r>
            <a:r>
              <a:rPr lang="en-US" dirty="0"/>
              <a:t>or </a:t>
            </a:r>
            <a:r>
              <a:rPr lang="en-US" dirty="0" smtClean="0"/>
              <a:t>Adoption of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Up </a:t>
            </a:r>
            <a:r>
              <a:rPr lang="en-US" sz="2400" dirty="0"/>
              <a:t>to $5,000 per birth or </a:t>
            </a:r>
            <a:r>
              <a:rPr lang="en-US" sz="2400" dirty="0" smtClean="0"/>
              <a:t>adoption, not </a:t>
            </a:r>
            <a:r>
              <a:rPr lang="en-US" sz="2400" dirty="0"/>
              <a:t>indexed.  </a:t>
            </a:r>
            <a:endParaRPr lang="en-US" sz="2400" dirty="0" smtClean="0"/>
          </a:p>
          <a:p>
            <a:pPr lvl="1"/>
            <a:r>
              <a:rPr lang="en-US" dirty="0"/>
              <a:t>Limited to </a:t>
            </a:r>
            <a:r>
              <a:rPr lang="en-US" dirty="0" smtClean="0"/>
              <a:t>adopting </a:t>
            </a:r>
            <a:r>
              <a:rPr lang="en-US" dirty="0"/>
              <a:t>children under age 18 or physically or mentally incapable of </a:t>
            </a:r>
            <a:r>
              <a:rPr lang="en-US" dirty="0" smtClean="0"/>
              <a:t>self-support; not adopting </a:t>
            </a:r>
            <a:r>
              <a:rPr lang="en-US" dirty="0"/>
              <a:t>a child of the taxpayer’s </a:t>
            </a:r>
            <a:r>
              <a:rPr lang="en-US" dirty="0" smtClean="0"/>
              <a:t>spouse</a:t>
            </a:r>
          </a:p>
          <a:p>
            <a:pPr lvl="1"/>
            <a:r>
              <a:rPr lang="en-US" dirty="0" smtClean="0"/>
              <a:t>Applies </a:t>
            </a:r>
            <a:r>
              <a:rPr lang="en-US" dirty="0"/>
              <a:t>on an individual </a:t>
            </a:r>
            <a:r>
              <a:rPr lang="en-US" dirty="0" smtClean="0"/>
              <a:t>basis </a:t>
            </a:r>
          </a:p>
          <a:p>
            <a:r>
              <a:rPr lang="en-US" sz="2400" dirty="0" smtClean="0"/>
              <a:t>Available </a:t>
            </a:r>
            <a:r>
              <a:rPr lang="en-US" sz="2400" dirty="0"/>
              <a:t>even if plan does not otherwise provide for in-service </a:t>
            </a:r>
            <a:r>
              <a:rPr lang="en-US" sz="2400" dirty="0" smtClean="0"/>
              <a:t>distribution</a:t>
            </a:r>
            <a:endParaRPr lang="en-US" sz="2400" dirty="0"/>
          </a:p>
          <a:p>
            <a:r>
              <a:rPr lang="en-US" sz="2400" dirty="0"/>
              <a:t>Repayment must be permitted, without regard for general 60 day rollover rule</a:t>
            </a:r>
          </a:p>
          <a:p>
            <a:r>
              <a:rPr lang="en-US" sz="2400" dirty="0" smtClean="0"/>
              <a:t>Applies </a:t>
            </a:r>
            <a:r>
              <a:rPr lang="en-US" sz="2400" dirty="0"/>
              <a:t>to distributions made after December 31, </a:t>
            </a:r>
            <a:r>
              <a:rPr lang="en-US" sz="2400" dirty="0" smtClean="0"/>
              <a:t>2019 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4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</a:t>
            </a:r>
            <a:r>
              <a:rPr lang="en-US" dirty="0" smtClean="0"/>
              <a:t>Service, </a:t>
            </a:r>
            <a:r>
              <a:rPr lang="en-US" dirty="0"/>
              <a:t>Part-Time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4267201"/>
          </a:xfrm>
        </p:spPr>
        <p:txBody>
          <a:bodyPr/>
          <a:lstStyle/>
          <a:p>
            <a:r>
              <a:rPr lang="en-US" sz="2400" dirty="0" smtClean="0"/>
              <a:t>Ps in 401(k</a:t>
            </a:r>
            <a:r>
              <a:rPr lang="en-US" sz="2400" dirty="0"/>
              <a:t>) plans </a:t>
            </a:r>
            <a:r>
              <a:rPr lang="en-US" sz="2400" dirty="0" smtClean="0"/>
              <a:t>become eligible upon earlier of: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1 year of service, with 1,000 hour rule, or </a:t>
            </a:r>
          </a:p>
          <a:p>
            <a:pPr lvl="1"/>
            <a:r>
              <a:rPr lang="en-US" dirty="0"/>
              <a:t>3 consecutive years of 500 or more hours of </a:t>
            </a:r>
            <a:r>
              <a:rPr lang="en-US" dirty="0" smtClean="0"/>
              <a:t>service</a:t>
            </a:r>
            <a:endParaRPr lang="en-US" dirty="0"/>
          </a:p>
          <a:p>
            <a:pPr lvl="1"/>
            <a:r>
              <a:rPr lang="en-US" dirty="0"/>
              <a:t>Age 21 requirement still </a:t>
            </a:r>
            <a:r>
              <a:rPr lang="en-US" dirty="0" smtClean="0"/>
              <a:t>permissible</a:t>
            </a:r>
          </a:p>
          <a:p>
            <a:pPr lvl="1"/>
            <a:r>
              <a:rPr lang="en-US" dirty="0" smtClean="0"/>
              <a:t>DC plans only, not collectively bargained</a:t>
            </a:r>
            <a:endParaRPr lang="en-US" dirty="0"/>
          </a:p>
          <a:p>
            <a:r>
              <a:rPr lang="en-US" sz="2400" dirty="0" smtClean="0"/>
              <a:t>For employees </a:t>
            </a:r>
            <a:r>
              <a:rPr lang="en-US" sz="2400" dirty="0"/>
              <a:t>eligible solely </a:t>
            </a:r>
            <a:r>
              <a:rPr lang="en-US" sz="2400" dirty="0" smtClean="0"/>
              <a:t>due to </a:t>
            </a:r>
            <a:r>
              <a:rPr lang="en-US" sz="2400" dirty="0"/>
              <a:t>these </a:t>
            </a:r>
            <a:r>
              <a:rPr lang="en-US" sz="2400" dirty="0" smtClean="0"/>
              <a:t>rules</a:t>
            </a:r>
          </a:p>
          <a:p>
            <a:pPr lvl="1"/>
            <a:r>
              <a:rPr lang="en-US" dirty="0"/>
              <a:t>No employer contributions required </a:t>
            </a:r>
          </a:p>
          <a:p>
            <a:pPr lvl="1"/>
            <a:r>
              <a:rPr lang="en-US" dirty="0" smtClean="0"/>
              <a:t>Nondiscrimination, coverage, top </a:t>
            </a:r>
            <a:r>
              <a:rPr lang="en-US" dirty="0"/>
              <a:t>heavy vesting and benefits rule would not </a:t>
            </a:r>
            <a:r>
              <a:rPr lang="en-US" dirty="0" smtClean="0"/>
              <a:t>apply </a:t>
            </a:r>
            <a:endParaRPr lang="en-US" dirty="0"/>
          </a:p>
          <a:p>
            <a:r>
              <a:rPr lang="en-US" sz="2400" dirty="0" smtClean="0"/>
              <a:t>Effective plan </a:t>
            </a:r>
            <a:r>
              <a:rPr lang="en-US" sz="2400" dirty="0"/>
              <a:t>years beginning after December 31, 2020, </a:t>
            </a:r>
            <a:r>
              <a:rPr lang="en-US" sz="2400" dirty="0" smtClean="0"/>
              <a:t>disregard </a:t>
            </a:r>
            <a:r>
              <a:rPr lang="en-US" sz="2400" dirty="0"/>
              <a:t>12-month periods </a:t>
            </a:r>
            <a:r>
              <a:rPr lang="en-US" sz="2400" dirty="0" smtClean="0"/>
              <a:t>before </a:t>
            </a:r>
            <a:r>
              <a:rPr lang="en-US" sz="2400" dirty="0"/>
              <a:t>January 1, </a:t>
            </a:r>
            <a:r>
              <a:rPr lang="en-US" sz="2400" dirty="0" smtClean="0"/>
              <a:t>2021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 Frozen Defined Benefit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/>
              <a:t>idea-permits closed defined benefit plans to be aggregated with defined contributions plans for nondiscrimination testing purposes</a:t>
            </a:r>
            <a:r>
              <a:rPr lang="en-US" dirty="0" smtClean="0"/>
              <a:t>.</a:t>
            </a:r>
          </a:p>
          <a:p>
            <a:r>
              <a:rPr lang="en-US" sz="2600" dirty="0"/>
              <a:t>Relief conditioned on plan having either been: </a:t>
            </a:r>
          </a:p>
          <a:p>
            <a:pPr lvl="1"/>
            <a:r>
              <a:rPr lang="en-US" sz="2200" dirty="0"/>
              <a:t>closed before April 5, 2017, or  </a:t>
            </a:r>
          </a:p>
          <a:p>
            <a:pPr lvl="1"/>
            <a:r>
              <a:rPr lang="en-US" sz="2200" dirty="0"/>
              <a:t>in effect for at least 5 years as of the closure date and, during the 5 years prior to closure, not substantially increased the coverage or value of benefits with respect to closed class. </a:t>
            </a:r>
          </a:p>
          <a:p>
            <a:r>
              <a:rPr lang="en-US" sz="2600" dirty="0"/>
              <a:t>Generally applicable on date of enactment, without regard to whether plan modification was adopted before, on, or after date of enactmen</a:t>
            </a:r>
            <a:r>
              <a:rPr lang="en-US" dirty="0"/>
              <a:t>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2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Increased 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to file Form </a:t>
            </a:r>
            <a:r>
              <a:rPr lang="en-US" dirty="0"/>
              <a:t>5500 penalty: $250 per day, not to exceed $</a:t>
            </a:r>
            <a:r>
              <a:rPr lang="en-US" dirty="0" smtClean="0"/>
              <a:t>150,000 </a:t>
            </a:r>
            <a:endParaRPr lang="en-US" dirty="0"/>
          </a:p>
          <a:p>
            <a:r>
              <a:rPr lang="en-US" dirty="0"/>
              <a:t>Failure to file registration </a:t>
            </a:r>
            <a:r>
              <a:rPr lang="en-US" dirty="0" smtClean="0"/>
              <a:t>statement: $</a:t>
            </a:r>
            <a:r>
              <a:rPr lang="en-US" dirty="0"/>
              <a:t>10 per participant, not to exceed $</a:t>
            </a:r>
            <a:r>
              <a:rPr lang="en-US" dirty="0" smtClean="0"/>
              <a:t>50,000 </a:t>
            </a:r>
            <a:endParaRPr lang="en-US" dirty="0"/>
          </a:p>
          <a:p>
            <a:r>
              <a:rPr lang="en-US" dirty="0"/>
              <a:t>Failure to file a required notice of change in </a:t>
            </a:r>
            <a:r>
              <a:rPr lang="en-US" dirty="0" smtClean="0"/>
              <a:t>status: $</a:t>
            </a:r>
            <a:r>
              <a:rPr lang="en-US" dirty="0"/>
              <a:t>10 per day, not to exceed $10,000 for any </a:t>
            </a:r>
            <a:r>
              <a:rPr lang="en-US" dirty="0" smtClean="0"/>
              <a:t>failure </a:t>
            </a:r>
            <a:endParaRPr lang="en-US" dirty="0"/>
          </a:p>
          <a:p>
            <a:r>
              <a:rPr lang="en-US" dirty="0"/>
              <a:t>Failure to provide a required withholding </a:t>
            </a:r>
            <a:r>
              <a:rPr lang="en-US" dirty="0" smtClean="0"/>
              <a:t>notice: $</a:t>
            </a:r>
            <a:r>
              <a:rPr lang="en-US" dirty="0"/>
              <a:t>100 per failure, not to exceed $</a:t>
            </a:r>
            <a:r>
              <a:rPr lang="en-US" dirty="0" smtClean="0"/>
              <a:t>50,000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significant changes to employee benefits: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Repeals </a:t>
            </a:r>
            <a:r>
              <a:rPr lang="en-US" dirty="0"/>
              <a:t>Cadillac Tax on high cost group health plans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16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76400"/>
            <a:ext cx="7620000" cy="4191000"/>
          </a:xfrm>
        </p:spPr>
        <p:txBody>
          <a:bodyPr/>
          <a:lstStyle/>
          <a:p>
            <a:r>
              <a:rPr lang="en-US" dirty="0" smtClean="0"/>
              <a:t>Watch for further guidance about open MEPs</a:t>
            </a:r>
          </a:p>
          <a:p>
            <a:r>
              <a:rPr lang="en-US" dirty="0" smtClean="0"/>
              <a:t>Be vigilant about filing requirements to avoid new penalties</a:t>
            </a:r>
          </a:p>
          <a:p>
            <a:r>
              <a:rPr lang="en-US" dirty="0"/>
              <a:t>If an employer of long-service part-time employees, make sure systems ready to properly track them in </a:t>
            </a:r>
            <a:r>
              <a:rPr lang="en-US" dirty="0" smtClean="0"/>
              <a:t>2021</a:t>
            </a:r>
          </a:p>
          <a:p>
            <a:r>
              <a:rPr lang="en-US" dirty="0" smtClean="0"/>
              <a:t>Encourage all savers to consider impact of changes to stretch IRAs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Actions….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whether to:</a:t>
            </a:r>
          </a:p>
          <a:p>
            <a:pPr lvl="1"/>
            <a:r>
              <a:rPr lang="en-US" dirty="0" smtClean="0"/>
              <a:t>Adopt a new plan, even if after tax year end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RMD date until age 72</a:t>
            </a:r>
          </a:p>
          <a:p>
            <a:pPr lvl="1"/>
            <a:r>
              <a:rPr lang="en-US" dirty="0"/>
              <a:t>Adopt lifetime income options, accept rollovers of lifetime income investments and how to disclose</a:t>
            </a:r>
          </a:p>
          <a:p>
            <a:pPr lvl="1"/>
            <a:r>
              <a:rPr lang="en-US" dirty="0" smtClean="0"/>
              <a:t>Establish a new plan or add auto-enroll to take advantage of tax credits (if a small employer)</a:t>
            </a:r>
          </a:p>
          <a:p>
            <a:pPr lvl="1"/>
            <a:r>
              <a:rPr lang="en-US" dirty="0" smtClean="0"/>
              <a:t>Take advantage of liberalized rules for safe harbor non-elective contributions, if a sponsor of a safe harbor 401(k) plan </a:t>
            </a:r>
          </a:p>
          <a:p>
            <a:pPr lvl="1"/>
            <a:r>
              <a:rPr lang="en-US" dirty="0" smtClean="0"/>
              <a:t>Implement </a:t>
            </a:r>
            <a:r>
              <a:rPr lang="en-US" dirty="0"/>
              <a:t>qualified birth or adoption distributions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Something for Everyone</a:t>
            </a:r>
            <a:br>
              <a:rPr lang="en-US" dirty="0" smtClean="0"/>
            </a:br>
            <a:r>
              <a:rPr lang="en-US" sz="3600" dirty="0" smtClean="0"/>
              <a:t>- </a:t>
            </a:r>
            <a:r>
              <a:rPr lang="en-US" sz="2800" i="1" dirty="0" smtClean="0"/>
              <a:t>with some offsetting costs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990600" y="1600200"/>
            <a:ext cx="4038600" cy="4525963"/>
          </a:xfrm>
        </p:spPr>
        <p:txBody>
          <a:bodyPr/>
          <a:lstStyle/>
          <a:p>
            <a:r>
              <a:rPr lang="en-US" sz="2400" dirty="0" smtClean="0"/>
              <a:t>Plan Sponsors</a:t>
            </a:r>
          </a:p>
          <a:p>
            <a:pPr lvl="1"/>
            <a:r>
              <a:rPr lang="en-US" sz="2000" dirty="0" smtClean="0"/>
              <a:t>PEPs, with no bad apple</a:t>
            </a:r>
          </a:p>
          <a:p>
            <a:pPr lvl="1"/>
            <a:r>
              <a:rPr lang="en-US" sz="2000" dirty="0" smtClean="0"/>
              <a:t>Increased tax credits</a:t>
            </a:r>
          </a:p>
          <a:p>
            <a:pPr lvl="1"/>
            <a:r>
              <a:rPr lang="en-US" sz="2000" dirty="0" smtClean="0"/>
              <a:t>Fiduciary relief for selecting lifetime income provider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Bigger penalties</a:t>
            </a:r>
            <a:endParaRPr lang="en-US" sz="2000" dirty="0" smtClean="0"/>
          </a:p>
          <a:p>
            <a:r>
              <a:rPr lang="en-US" sz="2400" dirty="0"/>
              <a:t>Workers</a:t>
            </a:r>
          </a:p>
          <a:p>
            <a:pPr lvl="1"/>
            <a:r>
              <a:rPr lang="en-US" sz="2000" dirty="0" smtClean="0"/>
              <a:t>Auto-enroll caps raised</a:t>
            </a:r>
          </a:p>
          <a:p>
            <a:pPr lvl="1"/>
            <a:r>
              <a:rPr lang="en-US" sz="2000" dirty="0" smtClean="0"/>
              <a:t>New </a:t>
            </a:r>
            <a:r>
              <a:rPr lang="en-US" sz="2000" dirty="0"/>
              <a:t>eligibility for part-timers</a:t>
            </a:r>
          </a:p>
          <a:p>
            <a:pPr lvl="1"/>
            <a:r>
              <a:rPr lang="en-US" sz="2000" dirty="0" smtClean="0"/>
              <a:t>Access </a:t>
            </a:r>
            <a:r>
              <a:rPr lang="en-US" sz="2000" dirty="0"/>
              <a:t>to savings </a:t>
            </a:r>
            <a:r>
              <a:rPr lang="en-US" sz="2000" dirty="0" smtClean="0"/>
              <a:t>for adoptions or births</a:t>
            </a:r>
            <a:endParaRPr lang="en-US" sz="2000" dirty="0"/>
          </a:p>
          <a:p>
            <a:pPr lvl="1"/>
            <a:endParaRPr lang="en-US" sz="20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en-US" sz="2400" dirty="0" smtClean="0"/>
              <a:t>Savers</a:t>
            </a:r>
          </a:p>
          <a:p>
            <a:pPr lvl="1"/>
            <a:r>
              <a:rPr lang="en-US" sz="2000" dirty="0"/>
              <a:t>RMD age delayed to age 72</a:t>
            </a:r>
          </a:p>
          <a:p>
            <a:pPr lvl="1"/>
            <a:r>
              <a:rPr lang="en-US" sz="2000" dirty="0" smtClean="0"/>
              <a:t>IRA contributions not capped by age</a:t>
            </a:r>
          </a:p>
          <a:p>
            <a:pPr lvl="1"/>
            <a:r>
              <a:rPr lang="en-US" sz="2000" dirty="0" smtClean="0"/>
              <a:t>Lifetime income options portable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Eliminates stretch IRA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Thank you for attending!</a:t>
            </a:r>
          </a:p>
          <a:p>
            <a:pPr marL="0" indent="0" algn="ctr">
              <a:buNone/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cs typeface="Times New Roman" panose="02020603050405020304" pitchFamily="18" charset="0"/>
              </a:rPr>
              <a:t>Would you like a copy of this presentation?</a:t>
            </a:r>
          </a:p>
          <a:p>
            <a:pPr marL="0" indent="0" algn="ctr">
              <a:buNone/>
            </a:pPr>
            <a:r>
              <a:rPr lang="en-US" sz="2400" dirty="0" smtClean="0">
                <a:cs typeface="Times New Roman" panose="02020603050405020304" pitchFamily="18" charset="0"/>
              </a:rPr>
              <a:t>Do you have questions?</a:t>
            </a:r>
            <a:r>
              <a:rPr lang="en-US" sz="1100" dirty="0" smtClean="0"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en-US" sz="24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cs typeface="Times New Roman" panose="02020603050405020304" pitchFamily="18" charset="0"/>
              </a:rPr>
              <a:t>Contact any Wagner Law Group Attorney</a:t>
            </a:r>
          </a:p>
          <a:p>
            <a:pPr marL="0" indent="0" algn="ctr">
              <a:buNone/>
            </a:pPr>
            <a:r>
              <a:rPr lang="en-US" sz="2400" dirty="0" smtClean="0"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400" dirty="0"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dirty="0" smtClean="0">
                <a:cs typeface="Times New Roman" panose="02020603050405020304" pitchFamily="18" charset="0"/>
                <a:hlinkClick r:id="rId3"/>
              </a:rPr>
              <a:t>www.wagnerlawgroup.com/professionals</a:t>
            </a:r>
            <a:endParaRPr lang="en-US" sz="24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43000" y="6096000"/>
            <a:ext cx="5410200" cy="365125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A0499807 				</a:t>
            </a:r>
            <a:fld id="{37CB416F-4778-B14D-8243-3F2F72A8F2B3}" type="slidenum">
              <a:rPr lang="en-US" smtClean="0"/>
              <a:pPr algn="l"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MEPs- prior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Multiple</a:t>
            </a:r>
            <a:r>
              <a:rPr lang="en-US" dirty="0" smtClean="0"/>
              <a:t> </a:t>
            </a:r>
            <a:r>
              <a:rPr lang="en-US" dirty="0"/>
              <a:t>employer plans </a:t>
            </a:r>
            <a:r>
              <a:rPr lang="en-US" dirty="0" smtClean="0"/>
              <a:t>(not </a:t>
            </a:r>
            <a:r>
              <a:rPr lang="en-US" i="1" dirty="0" smtClean="0"/>
              <a:t>multi</a:t>
            </a:r>
            <a:r>
              <a:rPr lang="en-US" dirty="0" smtClean="0"/>
              <a:t>-employer)</a:t>
            </a:r>
            <a:endParaRPr lang="en-US" dirty="0"/>
          </a:p>
          <a:p>
            <a:pPr lvl="1"/>
            <a:r>
              <a:rPr lang="en-US" dirty="0" smtClean="0"/>
              <a:t>Unrelated employers sponsor single plan</a:t>
            </a:r>
          </a:p>
          <a:p>
            <a:pPr lvl="2"/>
            <a:r>
              <a:rPr lang="en-US" dirty="0" smtClean="0"/>
              <a:t>DOL requires common nexus, not related to maintaining the plan</a:t>
            </a:r>
          </a:p>
          <a:p>
            <a:pPr lvl="3"/>
            <a:r>
              <a:rPr lang="en-US" dirty="0" smtClean="0"/>
              <a:t>Typically associations, “Closed MEPs”</a:t>
            </a:r>
          </a:p>
          <a:p>
            <a:pPr lvl="3"/>
            <a:r>
              <a:rPr lang="en-US" dirty="0" smtClean="0"/>
              <a:t>IRC recognizes “open MEPs” as qualified plans (Sec 413(c))</a:t>
            </a:r>
          </a:p>
          <a:p>
            <a:pPr lvl="2"/>
            <a:r>
              <a:rPr lang="en-US" dirty="0"/>
              <a:t>Treats all employees of each of the employers who maintain the plan as employed by a single employer</a:t>
            </a:r>
          </a:p>
          <a:p>
            <a:pPr lvl="3"/>
            <a:r>
              <a:rPr lang="en-US" dirty="0" smtClean="0"/>
              <a:t>Bad apple rule- violations by one disqualifies entire plan </a:t>
            </a:r>
          </a:p>
          <a:p>
            <a:pPr lvl="1"/>
            <a:r>
              <a:rPr lang="en-US" dirty="0" smtClean="0"/>
              <a:t>Attractive for risk mitigation, potential efficiencies </a:t>
            </a:r>
          </a:p>
          <a:p>
            <a:pPr lvl="2"/>
            <a:r>
              <a:rPr lang="en-US" dirty="0"/>
              <a:t>Typically have third party 3(16) and 3(38)</a:t>
            </a:r>
          </a:p>
          <a:p>
            <a:pPr lvl="2"/>
            <a:r>
              <a:rPr lang="en-US" dirty="0" smtClean="0"/>
              <a:t>Combined purchasing power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Enter, the Pooled Employer Plan (“PEP”)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law largely unchanged</a:t>
            </a:r>
          </a:p>
          <a:p>
            <a:r>
              <a:rPr lang="en-US" dirty="0" smtClean="0"/>
              <a:t>Pooled Employer Plan added</a:t>
            </a:r>
          </a:p>
          <a:p>
            <a:r>
              <a:rPr lang="en-US" dirty="0" smtClean="0"/>
              <a:t>Bad Apple Rule does not apply to either type!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Covered MEPs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IRC 413(e) added</a:t>
            </a:r>
          </a:p>
          <a:p>
            <a:r>
              <a:rPr lang="en-US" dirty="0" smtClean="0"/>
              <a:t>MEP will not fail to be qualified due to the errors of an employer if:</a:t>
            </a:r>
          </a:p>
          <a:p>
            <a:pPr lvl="1"/>
            <a:r>
              <a:rPr lang="en-US" dirty="0" smtClean="0"/>
              <a:t>DC plan that is:</a:t>
            </a:r>
          </a:p>
          <a:p>
            <a:pPr lvl="1"/>
            <a:r>
              <a:rPr lang="en-US" dirty="0" smtClean="0"/>
              <a:t>“Maintained </a:t>
            </a:r>
            <a:r>
              <a:rPr lang="en-US" dirty="0"/>
              <a:t>by employers that have a common interest other than maintaining the plan</a:t>
            </a:r>
            <a:r>
              <a:rPr lang="en-US" dirty="0" smtClean="0"/>
              <a:t>” (closed MEP under </a:t>
            </a:r>
            <a:r>
              <a:rPr lang="en-US" dirty="0"/>
              <a:t>current </a:t>
            </a:r>
            <a:r>
              <a:rPr lang="en-US" dirty="0" smtClean="0"/>
              <a:t>law) or </a:t>
            </a:r>
          </a:p>
          <a:p>
            <a:pPr lvl="1"/>
            <a:r>
              <a:rPr lang="en-US" dirty="0" smtClean="0"/>
              <a:t>Has </a:t>
            </a:r>
            <a:r>
              <a:rPr lang="en-US" dirty="0"/>
              <a:t>a </a:t>
            </a:r>
            <a:r>
              <a:rPr lang="en-US" dirty="0" smtClean="0"/>
              <a:t>pooled plan provider (“PPP”)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Pooled Plan 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620000" cy="5029200"/>
          </a:xfrm>
        </p:spPr>
        <p:txBody>
          <a:bodyPr/>
          <a:lstStyle/>
          <a:p>
            <a:r>
              <a:rPr lang="en-US" sz="2400" dirty="0" smtClean="0"/>
              <a:t>Named fiduciary of the plan as </a:t>
            </a:r>
            <a:r>
              <a:rPr lang="en-US" sz="2400" dirty="0"/>
              <a:t>3(16) plan </a:t>
            </a:r>
            <a:r>
              <a:rPr lang="en-US" sz="2400" dirty="0" smtClean="0"/>
              <a:t>administrator</a:t>
            </a:r>
          </a:p>
          <a:p>
            <a:r>
              <a:rPr lang="en-US" sz="2400" dirty="0"/>
              <a:t>Acknowledge status as PPP in </a:t>
            </a:r>
            <a:r>
              <a:rPr lang="en-US" sz="2400" dirty="0" smtClean="0"/>
              <a:t>writing</a:t>
            </a:r>
          </a:p>
          <a:p>
            <a:r>
              <a:rPr lang="en-US" sz="2400" dirty="0" smtClean="0"/>
              <a:t>Performs all duties of plan administrator, including plan testing to remain qualified plan</a:t>
            </a:r>
          </a:p>
          <a:p>
            <a:r>
              <a:rPr lang="en-US" sz="2400" dirty="0"/>
              <a:t>Ensures all persons who handle plan assets are bonded </a:t>
            </a:r>
          </a:p>
          <a:p>
            <a:pPr lvl="1"/>
            <a:r>
              <a:rPr lang="en-US" sz="2000" dirty="0"/>
              <a:t>ERISA bond is increased to $1M</a:t>
            </a:r>
          </a:p>
          <a:p>
            <a:r>
              <a:rPr lang="en-US" sz="2400" dirty="0"/>
              <a:t>Provides to participating employers disclosures and other information DOL may require, including any items to </a:t>
            </a:r>
            <a:r>
              <a:rPr lang="en-US" sz="2400" dirty="0" smtClean="0"/>
              <a:t>help selecting or </a:t>
            </a:r>
            <a:r>
              <a:rPr lang="en-US" sz="2400" dirty="0"/>
              <a:t>monitoring </a:t>
            </a:r>
            <a:r>
              <a:rPr lang="en-US" sz="2400" dirty="0" smtClean="0"/>
              <a:t>the </a:t>
            </a:r>
            <a:r>
              <a:rPr lang="en-US" sz="2400" dirty="0"/>
              <a:t>PPP</a:t>
            </a:r>
          </a:p>
          <a:p>
            <a:pPr lvl="1"/>
            <a:r>
              <a:rPr lang="en-US" sz="2000" dirty="0"/>
              <a:t>Can be in electronic format</a:t>
            </a:r>
            <a:endParaRPr lang="en-US" dirty="0"/>
          </a:p>
          <a:p>
            <a:r>
              <a:rPr lang="en-US" sz="2400" dirty="0" smtClean="0"/>
              <a:t>Registers with Treasury and subject to </a:t>
            </a:r>
            <a:r>
              <a:rPr lang="en-US" sz="2400" dirty="0"/>
              <a:t>audit, examination and investigation by </a:t>
            </a:r>
            <a:r>
              <a:rPr lang="en-US" sz="2400" dirty="0" smtClean="0"/>
              <a:t>IRS </a:t>
            </a:r>
            <a:r>
              <a:rPr lang="en-US" sz="2400" dirty="0"/>
              <a:t>and </a:t>
            </a:r>
            <a:r>
              <a:rPr lang="en-US" sz="2400" dirty="0" smtClean="0"/>
              <a:t>DOL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Pooled Employer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Designate </a:t>
            </a:r>
            <a:r>
              <a:rPr lang="en-US" dirty="0"/>
              <a:t>a pooled plan </a:t>
            </a:r>
            <a:r>
              <a:rPr lang="en-US" dirty="0" smtClean="0"/>
              <a:t>provider</a:t>
            </a:r>
          </a:p>
          <a:p>
            <a:r>
              <a:rPr lang="en-US" dirty="0" smtClean="0"/>
              <a:t>Designate a trustee to collect contributions </a:t>
            </a:r>
            <a:r>
              <a:rPr lang="en-US" dirty="0"/>
              <a:t>to and </a:t>
            </a:r>
            <a:r>
              <a:rPr lang="en-US" dirty="0" smtClean="0"/>
              <a:t>hold </a:t>
            </a:r>
            <a:r>
              <a:rPr lang="en-US" dirty="0"/>
              <a:t>plan </a:t>
            </a:r>
            <a:r>
              <a:rPr lang="en-US" dirty="0" smtClean="0"/>
              <a:t>assets 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Banks, qualified custodian for IRAs</a:t>
            </a:r>
          </a:p>
          <a:p>
            <a:pPr lvl="1"/>
            <a:r>
              <a:rPr lang="en-US" dirty="0" smtClean="0"/>
              <a:t>Trustees must implement collection procedures that are reasonable, diligent, and systematic  </a:t>
            </a:r>
          </a:p>
          <a:p>
            <a:r>
              <a:rPr lang="en-US" dirty="0" smtClean="0"/>
              <a:t>Each Employer </a:t>
            </a:r>
          </a:p>
          <a:p>
            <a:pPr lvl="1"/>
            <a:r>
              <a:rPr lang="en-US" dirty="0" smtClean="0"/>
              <a:t>Is a co-sponsor of the PEP</a:t>
            </a:r>
          </a:p>
          <a:p>
            <a:pPr lvl="1"/>
            <a:r>
              <a:rPr lang="en-US" dirty="0" smtClean="0"/>
              <a:t>Retains fiduciary responsibility to:</a:t>
            </a:r>
          </a:p>
          <a:p>
            <a:pPr lvl="2"/>
            <a:r>
              <a:rPr lang="en-US" dirty="0" smtClean="0"/>
              <a:t>Appoint and monitor the PPP</a:t>
            </a:r>
          </a:p>
          <a:p>
            <a:pPr lvl="2"/>
            <a:r>
              <a:rPr lang="en-US" dirty="0" smtClean="0"/>
              <a:t>Invest plan assets, unless delegated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Bad Apple Rule- Pared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419599"/>
          </a:xfrm>
        </p:spPr>
        <p:txBody>
          <a:bodyPr/>
          <a:lstStyle/>
          <a:p>
            <a:r>
              <a:rPr lang="en-US" dirty="0" smtClean="0"/>
              <a:t>Noncompliant employer- not the plan or other employers- </a:t>
            </a:r>
            <a:r>
              <a:rPr lang="en-US" dirty="0"/>
              <a:t>is responsible for any liabilities relating to the plan attributable to its </a:t>
            </a:r>
            <a:r>
              <a:rPr lang="en-US" dirty="0" smtClean="0"/>
              <a:t>employees</a:t>
            </a:r>
          </a:p>
          <a:p>
            <a:r>
              <a:rPr lang="en-US" dirty="0" smtClean="0"/>
              <a:t>Spin off assets of noncompliant employer</a:t>
            </a:r>
          </a:p>
          <a:p>
            <a:pPr lvl="1"/>
            <a:r>
              <a:rPr lang="en-US" dirty="0" smtClean="0"/>
              <a:t>Qualified plan of its own or a successor plan </a:t>
            </a:r>
            <a:r>
              <a:rPr lang="en-US" dirty="0"/>
              <a:t>or </a:t>
            </a:r>
            <a:endParaRPr lang="en-US" dirty="0" smtClean="0"/>
          </a:p>
          <a:p>
            <a:pPr lvl="1"/>
            <a:r>
              <a:rPr lang="en-US" dirty="0" smtClean="0"/>
              <a:t>IRA</a:t>
            </a:r>
            <a:endParaRPr lang="en-US" dirty="0"/>
          </a:p>
          <a:p>
            <a:pPr lvl="1"/>
            <a:r>
              <a:rPr lang="en-US" dirty="0"/>
              <a:t>Exception if </a:t>
            </a:r>
            <a:r>
              <a:rPr lang="en-US" dirty="0" smtClean="0"/>
              <a:t>Treasury </a:t>
            </a:r>
            <a:r>
              <a:rPr lang="en-US" dirty="0"/>
              <a:t>determines it would be in best interest of plan participants to be retained in the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fld id="{37CB416F-4778-B14D-8243-3F2F72A8F2B3}" type="slidenum">
              <a:rPr lang="en-US" smtClean="0"/>
              <a:pPr algn="l"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0</TotalTime>
  <Words>1927</Words>
  <Application>Microsoft Office PowerPoint</Application>
  <PresentationFormat>On-screen Show (4:3)</PresentationFormat>
  <Paragraphs>253</Paragraphs>
  <Slides>30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The SECURE Act Becomes Law</vt:lpstr>
      <vt:lpstr>Introduction</vt:lpstr>
      <vt:lpstr>Something for Everyone - with some offsetting costs</vt:lpstr>
      <vt:lpstr>MEPs- prior law</vt:lpstr>
      <vt:lpstr>Enter, the Pooled Employer Plan (“PEP”)</vt:lpstr>
      <vt:lpstr>Covered MEPs</vt:lpstr>
      <vt:lpstr>Pooled Plan Provider</vt:lpstr>
      <vt:lpstr>Pooled Employer Plan</vt:lpstr>
      <vt:lpstr>One Bad Apple Rule- Pared Out</vt:lpstr>
      <vt:lpstr>IRS Guidance</vt:lpstr>
      <vt:lpstr>Form 5500 for PEP</vt:lpstr>
      <vt:lpstr>Enhanced Tax Credits for Small Employers</vt:lpstr>
      <vt:lpstr>Lifetime Income  1. Distributions are Portable</vt:lpstr>
      <vt:lpstr>Lifetime Income  2.  Disclosures</vt:lpstr>
      <vt:lpstr>Lifetime Income 3.  Fiduciary Safe Harbor for Selecting Annuity Providers</vt:lpstr>
      <vt:lpstr>Enhancements for Savers</vt:lpstr>
      <vt:lpstr>but.. Stretch IRA Eliminated for some</vt:lpstr>
      <vt:lpstr>Stretch IRA Eliminated except to Eligible Designated Beneficiaries</vt:lpstr>
      <vt:lpstr>Plan can be Adopted when Tax Return Due</vt:lpstr>
      <vt:lpstr>401(k) Plan Changes 1.  New Auto-Enroll Cap</vt:lpstr>
      <vt:lpstr>401(k) Plan Changes 2.  No Safe Harbor Contribution Notice</vt:lpstr>
      <vt:lpstr>401(k) Plan Changes 3.  No credit card plan loans</vt:lpstr>
      <vt:lpstr>Penalty-free Withdrawals upon Birth or Adoption of Child</vt:lpstr>
      <vt:lpstr>Long Service, Part-Time Employees</vt:lpstr>
      <vt:lpstr>Soft Frozen Defined Benefit Plans</vt:lpstr>
      <vt:lpstr>Increased Penalties</vt:lpstr>
      <vt:lpstr>Other significant changes to employee benefits: </vt:lpstr>
      <vt:lpstr>Next Actions</vt:lpstr>
      <vt:lpstr>Next Actions….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2019-12-26T16:34:07Z</dcterms:created>
  <dcterms:modified xsi:type="dcterms:W3CDTF">2019-12-26T20:06:23Z</dcterms:modified>
</cp:coreProperties>
</file>