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9" r:id="rId1"/>
  </p:sldMasterIdLst>
  <p:notesMasterIdLst>
    <p:notesMasterId r:id="rId37"/>
  </p:notesMasterIdLst>
  <p:handoutMasterIdLst>
    <p:handoutMasterId r:id="rId38"/>
  </p:handoutMasterIdLst>
  <p:sldIdLst>
    <p:sldId id="467" r:id="rId2"/>
    <p:sldId id="502" r:id="rId3"/>
    <p:sldId id="559" r:id="rId4"/>
    <p:sldId id="562" r:id="rId5"/>
    <p:sldId id="563" r:id="rId6"/>
    <p:sldId id="565" r:id="rId7"/>
    <p:sldId id="567" r:id="rId8"/>
    <p:sldId id="568" r:id="rId9"/>
    <p:sldId id="569" r:id="rId10"/>
    <p:sldId id="573" r:id="rId11"/>
    <p:sldId id="578" r:id="rId12"/>
    <p:sldId id="577" r:id="rId13"/>
    <p:sldId id="579" r:id="rId14"/>
    <p:sldId id="580" r:id="rId15"/>
    <p:sldId id="581" r:id="rId16"/>
    <p:sldId id="585" r:id="rId17"/>
    <p:sldId id="590" r:id="rId18"/>
    <p:sldId id="594" r:id="rId19"/>
    <p:sldId id="596" r:id="rId20"/>
    <p:sldId id="597" r:id="rId21"/>
    <p:sldId id="598" r:id="rId22"/>
    <p:sldId id="599" r:id="rId23"/>
    <p:sldId id="600" r:id="rId24"/>
    <p:sldId id="601" r:id="rId25"/>
    <p:sldId id="602" r:id="rId26"/>
    <p:sldId id="603" r:id="rId27"/>
    <p:sldId id="604" r:id="rId28"/>
    <p:sldId id="626" r:id="rId29"/>
    <p:sldId id="605" r:id="rId30"/>
    <p:sldId id="627" r:id="rId31"/>
    <p:sldId id="628" r:id="rId32"/>
    <p:sldId id="629" r:id="rId33"/>
    <p:sldId id="630" r:id="rId34"/>
    <p:sldId id="631" r:id="rId35"/>
    <p:sldId id="625" r:id="rId36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 Narrow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 Narrow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 Narrow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 Narrow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 Narrow" pitchFamily="34" charset="0"/>
        <a:ea typeface="+mn-ea"/>
        <a:cs typeface="Arial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 Narrow" pitchFamily="34" charset="0"/>
        <a:ea typeface="+mn-ea"/>
        <a:cs typeface="Arial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 Narrow" pitchFamily="34" charset="0"/>
        <a:ea typeface="+mn-ea"/>
        <a:cs typeface="Arial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 Narrow" pitchFamily="34" charset="0"/>
        <a:ea typeface="+mn-ea"/>
        <a:cs typeface="Arial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 Narrow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DE8B"/>
    <a:srgbClr val="FFCC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4" autoAdjust="0"/>
    <p:restoredTop sz="96780" autoAdjust="0"/>
  </p:normalViewPr>
  <p:slideViewPr>
    <p:cSldViewPr>
      <p:cViewPr>
        <p:scale>
          <a:sx n="66" d="100"/>
          <a:sy n="66" d="100"/>
        </p:scale>
        <p:origin x="-1194" y="-6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996"/>
    </p:cViewPr>
  </p:sorterViewPr>
  <p:notesViewPr>
    <p:cSldViewPr>
      <p:cViewPr>
        <p:scale>
          <a:sx n="100" d="100"/>
          <a:sy n="100" d="100"/>
        </p:scale>
        <p:origin x="-1500" y="-72"/>
      </p:cViewPr>
      <p:guideLst>
        <p:guide orient="horz" pos="2932"/>
        <p:guide pos="221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323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3" tIns="45783" rIns="91563" bIns="4578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276" y="0"/>
            <a:ext cx="304323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3" tIns="45783" rIns="91563" bIns="4578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1CBB5BD3-0555-4DB6-8D7C-B11E951D18C1}" type="datetimeFigureOut">
              <a:rPr lang="en-US"/>
              <a:pPr>
                <a:defRPr/>
              </a:pPr>
              <a:t>1/13/2016</a:t>
            </a:fld>
            <a:endParaRPr lang="en-US" dirty="0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42376"/>
            <a:ext cx="304323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3" tIns="45783" rIns="91563" bIns="4578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276" y="8842376"/>
            <a:ext cx="304323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3" tIns="45783" rIns="91563" bIns="4578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46637E05-0442-458F-8C5F-B422D370FE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484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3" tIns="45783" rIns="91563" bIns="4578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6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3" tIns="45783" rIns="91563" bIns="4578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22776"/>
            <a:ext cx="5621338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3" tIns="45783" rIns="91563" bIns="457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42376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3" tIns="45783" rIns="91563" bIns="4578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6" y="8842376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3" tIns="45783" rIns="91563" bIns="4578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E421700-E69A-4359-81C6-4E4CFD303B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6615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 Narrow" pitchFamily="34" charset="0"/>
              </a:defRPr>
            </a:lvl1pPr>
            <a:lvl2pPr marL="743958" indent="-286140" eaLnBrk="0" hangingPunct="0">
              <a:defRPr sz="3600">
                <a:solidFill>
                  <a:schemeClr val="tx1"/>
                </a:solidFill>
                <a:latin typeface="Arial Narrow" pitchFamily="34" charset="0"/>
              </a:defRPr>
            </a:lvl2pPr>
            <a:lvl3pPr marL="1144553" indent="-228912" eaLnBrk="0" hangingPunct="0">
              <a:defRPr sz="3600">
                <a:solidFill>
                  <a:schemeClr val="tx1"/>
                </a:solidFill>
                <a:latin typeface="Arial Narrow" pitchFamily="34" charset="0"/>
              </a:defRPr>
            </a:lvl3pPr>
            <a:lvl4pPr marL="1602372" indent="-228912" eaLnBrk="0" hangingPunct="0">
              <a:defRPr sz="3600">
                <a:solidFill>
                  <a:schemeClr val="tx1"/>
                </a:solidFill>
                <a:latin typeface="Arial Narrow" pitchFamily="34" charset="0"/>
              </a:defRPr>
            </a:lvl4pPr>
            <a:lvl5pPr marL="2060193" indent="-228912" eaLnBrk="0" hangingPunct="0">
              <a:defRPr sz="3600">
                <a:solidFill>
                  <a:schemeClr val="tx1"/>
                </a:solidFill>
                <a:latin typeface="Arial Narrow" pitchFamily="34" charset="0"/>
              </a:defRPr>
            </a:lvl5pPr>
            <a:lvl6pPr marL="2518014" indent="-228912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6pPr>
            <a:lvl7pPr marL="2975834" indent="-228912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7pPr>
            <a:lvl8pPr marL="3433657" indent="-228912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8pPr>
            <a:lvl9pPr marL="3891476" indent="-228912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fld id="{7405708C-25A6-422B-B0FB-FD6BEC8F05CD}" type="slidenum">
              <a:rPr lang="en-US" sz="1200">
                <a:latin typeface="Arial" charset="0"/>
              </a:rPr>
              <a:pPr eaLnBrk="1" hangingPunct="1">
                <a:defRPr/>
              </a:pPr>
              <a:t>1</a:t>
            </a:fld>
            <a:endParaRPr lang="en-US" sz="1200" dirty="0">
              <a:latin typeface="Arial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935038"/>
            <a:ext cx="4654550" cy="3490912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24D699-FD2E-46AF-8474-A4B50B7ECF7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C07F00-3C26-49C7-84CC-C3538FA1317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16B203-DD54-4BE7-9A42-7D4E9083120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269E67-4865-4ACF-938C-A033F946B91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40C371-CAFB-4021-8C5C-C900037BCCE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49911D-E3A8-4A58-957F-8F245752A5F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D538A9-B6C5-40BB-A0BD-C8186E68C224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FE9BC0-DBA7-45A4-979B-F5EC6DD643F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952000-7A01-46BB-8AFA-2B2548182B9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4B7B14-84B9-4C47-BE41-E3FADFD4899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xfrm>
            <a:off x="692150" y="5797550"/>
            <a:ext cx="5697538" cy="41957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0F0B381-BA33-484F-9A02-66F466E4B82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011082-1C2C-4363-B898-F3D833FED5C1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1B66A0-215F-4A11-8871-1A5EF20A059F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EDBE4D-2E2A-4D0D-9D7A-BA2F0BFA2A9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EFA263-4820-41CD-BB01-975CB924E506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5A2BF6F-943E-4CAB-AA91-28DC8DF85D9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68AE32-EB81-4775-AF02-9A3211B30318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8690A44-5EE3-415C-80CE-5644127A2F3E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3627544-8F5B-4134-8207-08C521B59614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636FD8-7D4A-4397-8EA7-C2E9AC8F90ED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15D742-85EA-457C-A5FF-A93140ECD63C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0C4042-7905-494A-8578-75CA2CE14FF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421700-E69A-4359-81C6-4E4CFD303B11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31703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421700-E69A-4359-81C6-4E4CFD303B11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80283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421700-E69A-4359-81C6-4E4CFD303B11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65275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421700-E69A-4359-81C6-4E4CFD303B11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04434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421700-E69A-4359-81C6-4E4CFD303B11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00178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 Narrow" pitchFamily="34" charset="0"/>
              </a:defRPr>
            </a:lvl1pPr>
            <a:lvl2pPr marL="743958" indent="-286140" eaLnBrk="0" hangingPunct="0">
              <a:defRPr sz="3600">
                <a:solidFill>
                  <a:schemeClr val="tx1"/>
                </a:solidFill>
                <a:latin typeface="Arial Narrow" pitchFamily="34" charset="0"/>
              </a:defRPr>
            </a:lvl2pPr>
            <a:lvl3pPr marL="1144553" indent="-228912" eaLnBrk="0" hangingPunct="0">
              <a:defRPr sz="3600">
                <a:solidFill>
                  <a:schemeClr val="tx1"/>
                </a:solidFill>
                <a:latin typeface="Arial Narrow" pitchFamily="34" charset="0"/>
              </a:defRPr>
            </a:lvl3pPr>
            <a:lvl4pPr marL="1602372" indent="-228912" eaLnBrk="0" hangingPunct="0">
              <a:defRPr sz="3600">
                <a:solidFill>
                  <a:schemeClr val="tx1"/>
                </a:solidFill>
                <a:latin typeface="Arial Narrow" pitchFamily="34" charset="0"/>
              </a:defRPr>
            </a:lvl4pPr>
            <a:lvl5pPr marL="2060193" indent="-228912" eaLnBrk="0" hangingPunct="0">
              <a:defRPr sz="3600">
                <a:solidFill>
                  <a:schemeClr val="tx1"/>
                </a:solidFill>
                <a:latin typeface="Arial Narrow" pitchFamily="34" charset="0"/>
              </a:defRPr>
            </a:lvl5pPr>
            <a:lvl6pPr marL="2518014" indent="-228912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6pPr>
            <a:lvl7pPr marL="2975834" indent="-228912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7pPr>
            <a:lvl8pPr marL="3433657" indent="-228912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8pPr>
            <a:lvl9pPr marL="3891476" indent="-228912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fld id="{EC168D88-F1F1-43F2-9FA2-A76E24E78108}" type="slidenum">
              <a:rPr lang="en-US" sz="1200">
                <a:latin typeface="Arial" charset="0"/>
              </a:rPr>
              <a:pPr eaLnBrk="1" hangingPunct="1">
                <a:defRPr/>
              </a:pPr>
              <a:t>35</a:t>
            </a:fld>
            <a:endParaRPr lang="en-US" sz="1200" dirty="0">
              <a:latin typeface="Arial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11188"/>
            <a:ext cx="4654550" cy="3490912"/>
          </a:xfrm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62B901-B58B-465E-B9CF-E677804C755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1BBDC2-AEB7-4D94-B62A-9F670B91ACB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10F9C3-7BB5-4CB2-8BC3-93C1DDD6AC9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BAE3BBC-908A-44AA-95A4-0ADF998F043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5613D6F-2136-4635-98E5-309087A4940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576653-CD41-45EB-A48F-3078BA4B26A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1A63D-FD4A-4163-9750-7BD7386A4411}" type="datetime1">
              <a:rPr lang="en-US"/>
              <a:pPr>
                <a:defRPr/>
              </a:pPr>
              <a:t>1/13/2016</a:t>
            </a:fld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419B2-323E-4031-A5C7-2E47BDECCC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275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E428B-845F-4373-9558-21AD0B1A030E}" type="datetime1">
              <a:rPr lang="en-US"/>
              <a:pPr>
                <a:defRPr/>
              </a:pPr>
              <a:t>1/13/2016</a:t>
            </a:fld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7564B-5558-4A38-A63A-B79A67824E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123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8F3D9-9C3D-4F38-9F3C-6102B206624A}" type="datetime1">
              <a:rPr lang="en-US"/>
              <a:pPr>
                <a:defRPr/>
              </a:pPr>
              <a:t>1/13/2016</a:t>
            </a:fld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E77CC-5727-4410-A410-6F03492AFC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241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7D5CF-9B17-4D56-BF88-35948FECA15F}" type="datetime1">
              <a:rPr lang="en-US"/>
              <a:pPr>
                <a:defRPr/>
              </a:pPr>
              <a:t>1/13/2016</a:t>
            </a:fld>
            <a:endParaRPr lang="en-US" dirty="0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DB12E-02AD-4E40-AF1B-8C1D993CCC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654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A34C7-B93F-4000-A1B6-0A984B8AD18B}" type="datetime1">
              <a:rPr lang="en-US"/>
              <a:pPr>
                <a:defRPr/>
              </a:pPr>
              <a:t>1/13/2016</a:t>
            </a:fld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22A0F-6C0E-43BB-8D45-6BFB712EF9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532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 dirty="0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 dirty="0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69576-C6EB-446D-8CC4-1E1C142AD9ED}" type="datetime1">
              <a:rPr lang="en-US"/>
              <a:pPr>
                <a:defRPr/>
              </a:pPr>
              <a:t>1/13/2016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B1C73C-2331-41C6-9CEF-7BE648DE07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856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3B17F-A731-4C6E-95EB-D1CB0C2DB178}" type="datetime1">
              <a:rPr lang="en-US"/>
              <a:pPr>
                <a:defRPr/>
              </a:pPr>
              <a:t>1/13/2016</a:t>
            </a:fld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01BA5-FCE1-4143-8C90-4B4F58366D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239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0FBD0-D82F-4358-A28F-39E5F5C063E8}" type="datetime1">
              <a:rPr lang="en-US"/>
              <a:pPr>
                <a:defRPr/>
              </a:pPr>
              <a:t>1/13/2016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034182-27D0-4CFA-9FA3-851F4453E7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259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4D381-BEAB-4130-A97A-51066C243891}" type="datetime1">
              <a:rPr lang="en-US"/>
              <a:pPr>
                <a:defRPr/>
              </a:pPr>
              <a:t>1/13/2016</a:t>
            </a:fld>
            <a:endParaRPr lang="en-US" dirty="0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7211B-EAFC-4334-987F-6D12EEA7B4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462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 dirty="0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1846B-E361-48F1-ACA1-71AFD960A638}" type="datetime1">
              <a:rPr lang="en-US"/>
              <a:pPr>
                <a:defRPr/>
              </a:pPr>
              <a:t>1/13/2016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1A0EABC-43CA-4EB7-943E-C52C3B4E11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125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C662A-0A3F-4E16-A33A-E011B030E299}" type="datetime1">
              <a:rPr lang="en-US"/>
              <a:pPr>
                <a:defRPr/>
              </a:pPr>
              <a:t>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E27E23-C271-4754-A03E-29479FE255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264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 dirty="0">
              <a:latin typeface="+mn-lt"/>
              <a:cs typeface="+mn-cs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 dirty="0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80C5F-83BE-4F6B-9CAB-E34D1BBC76E9}" type="datetime1">
              <a:rPr lang="en-US"/>
              <a:pPr>
                <a:defRPr/>
              </a:pPr>
              <a:t>1/13/2016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B1409E-B6CD-4C04-A445-B102E7A0A3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386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 dirty="0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 dirty="0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B5A788"/>
                </a:solidFill>
                <a:cs typeface="+mn-cs"/>
              </a:defRPr>
            </a:lvl1pPr>
          </a:lstStyle>
          <a:p>
            <a:pPr>
              <a:defRPr/>
            </a:pPr>
            <a:fld id="{08A8CE60-ABAB-46E1-B5B0-A30E3E13EE63}" type="datetime1">
              <a:rPr lang="en-US"/>
              <a:pPr>
                <a:defRPr/>
              </a:pPr>
              <a:t>1/13/2016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solidFill>
                  <a:srgbClr val="B5A788"/>
                </a:solidFill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cs typeface="+mn-cs"/>
              </a:defRPr>
            </a:lvl1pPr>
            <a:extLst/>
          </a:lstStyle>
          <a:p>
            <a:pPr>
              <a:defRPr/>
            </a:pPr>
            <a:fld id="{D3C5E2A5-F80D-4598-B373-994E4FFC61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2" r:id="rId1"/>
    <p:sldLayoutId id="2147484193" r:id="rId2"/>
    <p:sldLayoutId id="2147484199" r:id="rId3"/>
    <p:sldLayoutId id="2147484194" r:id="rId4"/>
    <p:sldLayoutId id="2147484200" r:id="rId5"/>
    <p:sldLayoutId id="2147484195" r:id="rId6"/>
    <p:sldLayoutId id="2147484201" r:id="rId7"/>
    <p:sldLayoutId id="2147484202" r:id="rId8"/>
    <p:sldLayoutId id="2147484203" r:id="rId9"/>
    <p:sldLayoutId id="2147484196" r:id="rId10"/>
    <p:sldLayoutId id="2147484197" r:id="rId11"/>
    <p:sldLayoutId id="2147484198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libri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447800" y="304800"/>
            <a:ext cx="7407275" cy="35052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400" b="1" dirty="0" smtClean="0">
                <a:effectLst/>
              </a:rPr>
              <a:t/>
            </a:r>
            <a:br>
              <a:rPr lang="en-US" altLang="en-US" sz="4400" b="1" dirty="0" smtClean="0">
                <a:effectLst/>
              </a:rPr>
            </a:br>
            <a:endParaRPr lang="en-US" altLang="en-US" sz="4000" b="1" dirty="0" smtClean="0">
              <a:effectLst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4938" y="2590800"/>
            <a:ext cx="7407275" cy="1752600"/>
          </a:xfrm>
        </p:spPr>
        <p:txBody>
          <a:bodyPr/>
          <a:lstStyle/>
          <a:p>
            <a:pPr marL="26988" eaLnBrk="1" hangingPunct="1">
              <a:lnSpc>
                <a:spcPct val="80000"/>
              </a:lnSpc>
            </a:pPr>
            <a:endParaRPr lang="en-US" altLang="en-US" sz="2200" b="1" dirty="0" smtClean="0">
              <a:solidFill>
                <a:srgbClr val="320E04"/>
              </a:solidFill>
              <a:latin typeface="Times New Roman" pitchFamily="18" charset="0"/>
            </a:endParaRPr>
          </a:p>
          <a:p>
            <a:pPr marL="26988" eaLnBrk="1" hangingPunct="1">
              <a:lnSpc>
                <a:spcPct val="80000"/>
              </a:lnSpc>
            </a:pPr>
            <a:endParaRPr lang="en-US" altLang="en-US" sz="2200" b="1" dirty="0" smtClean="0">
              <a:solidFill>
                <a:srgbClr val="320E04"/>
              </a:solidFill>
              <a:latin typeface="Times New Roman" pitchFamily="18" charset="0"/>
            </a:endParaRPr>
          </a:p>
          <a:p>
            <a:pPr marL="26988" eaLnBrk="1" hangingPunct="1">
              <a:lnSpc>
                <a:spcPct val="80000"/>
              </a:lnSpc>
            </a:pPr>
            <a:endParaRPr lang="en-US" altLang="en-US" sz="2200" b="1" dirty="0" smtClean="0">
              <a:solidFill>
                <a:srgbClr val="320E04"/>
              </a:solidFill>
              <a:latin typeface="Times New Roman" pitchFamily="18" charset="0"/>
            </a:endParaRPr>
          </a:p>
          <a:p>
            <a:pPr marL="26988" algn="ctr" eaLnBrk="1" hangingPunct="1">
              <a:lnSpc>
                <a:spcPct val="80000"/>
              </a:lnSpc>
            </a:pPr>
            <a:r>
              <a:rPr lang="en-US" altLang="en-US" b="1" dirty="0" smtClean="0">
                <a:solidFill>
                  <a:srgbClr val="320E04"/>
                </a:solidFill>
                <a:latin typeface="Arial" charset="0"/>
                <a:cs typeface="Arial" charset="0"/>
              </a:rPr>
              <a:t>Stephen P. Wilkes, Esq.</a:t>
            </a: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1295400" y="304800"/>
            <a:ext cx="73914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/>
          <a:lstStyle/>
          <a:p>
            <a:pPr marL="26988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2200" dirty="0">
              <a:solidFill>
                <a:srgbClr val="320E04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8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en-US" sz="5400" b="1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NO. CA CHAPTER</a:t>
            </a:r>
          </a:p>
          <a:p>
            <a:pPr marL="26988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en-US" sz="5400" b="1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ISEB MEETING </a:t>
            </a:r>
            <a:endParaRPr lang="en-US" sz="5400" b="1" dirty="0" smtClean="0">
              <a:solidFill>
                <a:schemeClr val="accent3">
                  <a:lumMod val="50000"/>
                </a:schemeClr>
              </a:solidFill>
              <a:latin typeface="Arial" charset="0"/>
            </a:endParaRPr>
          </a:p>
          <a:p>
            <a:pPr marL="26988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December 8, 2015</a:t>
            </a:r>
          </a:p>
          <a:p>
            <a:pPr marL="26988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2800" b="1" dirty="0" smtClean="0">
              <a:solidFill>
                <a:schemeClr val="accent3">
                  <a:lumMod val="50000"/>
                </a:schemeClr>
              </a:solidFill>
              <a:latin typeface="Arial" charset="0"/>
            </a:endParaRPr>
          </a:p>
          <a:p>
            <a:pPr marL="26988" algn="ctr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3400" b="1" dirty="0">
              <a:solidFill>
                <a:srgbClr val="320E04"/>
              </a:solidFill>
              <a:latin typeface="Arial" charset="0"/>
            </a:endParaRPr>
          </a:p>
          <a:p>
            <a:pPr marL="26988" algn="ctr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3400" b="1" dirty="0">
              <a:solidFill>
                <a:srgbClr val="320E04"/>
              </a:solidFill>
              <a:latin typeface="Arial" charset="0"/>
            </a:endParaRPr>
          </a:p>
          <a:p>
            <a:pPr marL="26988" algn="ctr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2000" b="1" dirty="0">
              <a:solidFill>
                <a:srgbClr val="320E04"/>
              </a:solidFill>
              <a:latin typeface="Times New Roman" pitchFamily="18" charset="0"/>
            </a:endParaRPr>
          </a:p>
        </p:txBody>
      </p:sp>
      <p:pic>
        <p:nvPicPr>
          <p:cNvPr id="7173" name="Picture 5" descr="C:\Documents and Settings\Barbara Lewis\Local Settings\Temporary Internet Files\OLK2EB\Wagner-Logo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378325"/>
            <a:ext cx="3505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 bwMode="auto">
          <a:xfrm>
            <a:off x="1295400" y="274638"/>
            <a:ext cx="7708900" cy="792162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en-US" sz="3200" b="1" dirty="0" smtClean="0">
                <a:effectLst/>
                <a:latin typeface="Arial" charset="0"/>
                <a:cs typeface="Arial" charset="0"/>
              </a:rPr>
              <a:t>Carve-Out for Investment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219200"/>
            <a:ext cx="7499350" cy="5562600"/>
          </a:xfrm>
        </p:spPr>
        <p:txBody>
          <a:bodyPr/>
          <a:lstStyle/>
          <a:p>
            <a:pPr>
              <a:spcBef>
                <a:spcPts val="1200"/>
              </a:spcBef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Similar to Current Safe Harbor (IB 96-1)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Plan Information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General Financial/Retirement Information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Asset Allocation Models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Interactive Investment Materials</a:t>
            </a:r>
          </a:p>
          <a:p>
            <a:pPr>
              <a:spcBef>
                <a:spcPts val="1800"/>
              </a:spcBef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Observations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Carve-out applies to both plan and IRA clients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Expanded to include retirement income guidance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Education must not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refer to specific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investment products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Asset allocation models and interactive materials cannot reference plan’s investment alternatives</a:t>
            </a:r>
          </a:p>
          <a:p>
            <a:pPr marL="406400" lvl="1" indent="0">
              <a:spcBef>
                <a:spcPts val="0"/>
              </a:spcBef>
              <a:buFont typeface="Verdana" pitchFamily="34" charset="0"/>
              <a:buNone/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06400" lvl="1" indent="0">
              <a:spcBef>
                <a:spcPts val="0"/>
              </a:spcBef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06400" lvl="1" indent="0"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3FE536-4B19-4BED-9A3F-EF6CCAF57CEC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 bwMode="auto">
          <a:xfrm>
            <a:off x="1219200" y="76200"/>
            <a:ext cx="7715250" cy="94456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en-US" sz="3200" b="1" dirty="0" smtClean="0">
                <a:effectLst/>
                <a:latin typeface="Arial" charset="0"/>
                <a:cs typeface="Arial" charset="0"/>
              </a:rPr>
              <a:t>Proposed Exemption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143000"/>
            <a:ext cx="7499350" cy="4800600"/>
          </a:xfrm>
        </p:spPr>
        <p:txBody>
          <a:bodyPr/>
          <a:lstStyle/>
          <a:p>
            <a:pPr>
              <a:spcBef>
                <a:spcPts val="1800"/>
              </a:spcBef>
              <a:defRPr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Need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for “ERISA 406(b)” Exemptive Relief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Proposed “investment advice” definition confers fiduciary status on all types of advisors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Prohibited transaction rules ban advisors from earning variable compensation (commissions)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Exemption required for brokers and insurance agents, 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including advisors to IRAs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DOL proposed Best Interest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Contract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Exemption</a:t>
            </a:r>
          </a:p>
          <a:p>
            <a:pPr marL="406400" lvl="1" indent="0">
              <a:buFont typeface="Verdana" pitchFamily="34" charset="0"/>
              <a:buNone/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06400" lvl="1" indent="0"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06400" lvl="1" indent="0"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709D3B-2724-4C4E-A0DF-38766B8DE0FC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 bwMode="auto">
          <a:xfrm>
            <a:off x="1066800" y="152400"/>
            <a:ext cx="8077200" cy="9144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en-US" altLang="en-US" sz="3200" b="1" dirty="0" smtClean="0">
                <a:effectLst/>
                <a:latin typeface="Arial" charset="0"/>
                <a:cs typeface="Arial" charset="0"/>
              </a:rPr>
              <a:t>Best Interest Contract Exemption (BICE)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1219200" y="1219200"/>
            <a:ext cx="7696200" cy="5410200"/>
          </a:xfrm>
        </p:spPr>
        <p:txBody>
          <a:bodyPr/>
          <a:lstStyle/>
          <a:p>
            <a:r>
              <a:rPr lang="en-US" altLang="en-US" sz="2800" dirty="0" smtClean="0">
                <a:latin typeface="Arial" charset="0"/>
                <a:cs typeface="Arial" charset="0"/>
              </a:rPr>
              <a:t>Retail Scope of Proposed Exemption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Permits fiduciary advisor to earn variable compensation (commissions) for services to:</a:t>
            </a:r>
          </a:p>
          <a:p>
            <a:pPr lvl="2">
              <a:spcBef>
                <a:spcPts val="600"/>
              </a:spcBef>
            </a:pPr>
            <a:r>
              <a:rPr lang="en-US" altLang="en-US" sz="2200" dirty="0" smtClean="0">
                <a:latin typeface="Arial" charset="0"/>
                <a:cs typeface="Arial" charset="0"/>
              </a:rPr>
              <a:t>Participants</a:t>
            </a:r>
          </a:p>
          <a:p>
            <a:pPr lvl="2">
              <a:spcBef>
                <a:spcPts val="600"/>
              </a:spcBef>
            </a:pPr>
            <a:r>
              <a:rPr lang="en-US" altLang="en-US" sz="2200" dirty="0" smtClean="0">
                <a:latin typeface="Arial" charset="0"/>
                <a:cs typeface="Arial" charset="0"/>
              </a:rPr>
              <a:t>IRA owners </a:t>
            </a:r>
          </a:p>
          <a:p>
            <a:pPr lvl="2">
              <a:spcBef>
                <a:spcPts val="600"/>
              </a:spcBef>
            </a:pPr>
            <a:r>
              <a:rPr lang="en-US" altLang="en-US" sz="2200" dirty="0" smtClean="0">
                <a:latin typeface="Arial" charset="0"/>
                <a:cs typeface="Arial" charset="0"/>
              </a:rPr>
              <a:t>Sponsors of small, </a:t>
            </a:r>
            <a:r>
              <a:rPr lang="en-US" altLang="en-US" sz="2200" u="sng" dirty="0" smtClean="0">
                <a:latin typeface="Arial" charset="0"/>
                <a:cs typeface="Arial" charset="0"/>
              </a:rPr>
              <a:t>non-participant-directed</a:t>
            </a:r>
            <a:r>
              <a:rPr lang="en-US" altLang="en-US" sz="2200" dirty="0" smtClean="0">
                <a:latin typeface="Arial" charset="0"/>
                <a:cs typeface="Arial" charset="0"/>
              </a:rPr>
              <a:t> plans (less than 100 participants)</a:t>
            </a:r>
          </a:p>
          <a:p>
            <a:pPr>
              <a:spcBef>
                <a:spcPts val="1800"/>
              </a:spcBef>
            </a:pPr>
            <a:r>
              <a:rPr lang="en-US" altLang="en-US" sz="2800" dirty="0" smtClean="0">
                <a:latin typeface="Arial" charset="0"/>
                <a:cs typeface="Arial" charset="0"/>
              </a:rPr>
              <a:t>Observations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No exemptive relief for small, </a:t>
            </a:r>
            <a:r>
              <a:rPr lang="en-US" altLang="en-US" sz="2400" u="sng" dirty="0" smtClean="0">
                <a:latin typeface="Arial" charset="0"/>
                <a:cs typeface="Arial" charset="0"/>
              </a:rPr>
              <a:t>participant-directed </a:t>
            </a:r>
            <a:r>
              <a:rPr lang="en-US" altLang="en-US" sz="2400" dirty="0" smtClean="0">
                <a:latin typeface="Arial" charset="0"/>
                <a:cs typeface="Arial" charset="0"/>
              </a:rPr>
              <a:t>plans (DOL requesting comments)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No exemptive relief for large plan sponsors (participant-directed or otherwise)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C6CA9C-6942-4681-8CF0-6B3FEAD7A30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 bwMode="auto">
          <a:xfrm>
            <a:off x="1219200" y="0"/>
            <a:ext cx="7715250" cy="109696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en-US" sz="3200" b="1" dirty="0" smtClean="0">
                <a:effectLst/>
                <a:latin typeface="Arial" charset="0"/>
                <a:cs typeface="Arial" charset="0"/>
              </a:rPr>
              <a:t>Products Covered by BICE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066800"/>
            <a:ext cx="7499350" cy="5410200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Covered Products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Bank deposits and CDs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Mutual funds, ETFs, CIFs and insurance company separate accounts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Exchange-traded REITs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Corporate bonds (registered offering) and equity securities (exchange-traded)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Treasury and agency debt securities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Insurance/annuity contracts and GICs</a:t>
            </a:r>
          </a:p>
          <a:p>
            <a:pPr>
              <a:spcBef>
                <a:spcPts val="1800"/>
              </a:spcBef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Observations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 exemptive relief for privately placed debt, non-traded REITs and alternative investments</a:t>
            </a:r>
          </a:p>
          <a:p>
            <a:pPr marL="406400" lvl="1" indent="0">
              <a:spcBef>
                <a:spcPts val="0"/>
              </a:spcBef>
              <a:buFont typeface="Verdana" pitchFamily="34" charset="0"/>
              <a:buNone/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06400" lvl="1" indent="0"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06400" lvl="1" indent="0"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A7C48B-F8BF-4E12-BC50-27512E35E6B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 bwMode="auto">
          <a:xfrm>
            <a:off x="1219200" y="152400"/>
            <a:ext cx="7715250" cy="94456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en-US" sz="3200" b="1" dirty="0" smtClean="0">
                <a:effectLst/>
                <a:latin typeface="Arial" charset="0"/>
                <a:cs typeface="Arial" charset="0"/>
              </a:rPr>
              <a:t>BICE’s Required Contract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1435100" y="1066800"/>
            <a:ext cx="7499350" cy="5638800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Mandatory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Terms for Written Contract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Must state that advisor is fiduciary for ERISA/Code purposes with respect to advice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Impartial Conduct Standard</a:t>
            </a:r>
          </a:p>
          <a:p>
            <a:pPr lvl="2">
              <a:spcBef>
                <a:spcPts val="600"/>
              </a:spcBef>
              <a:defRPr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Advice is in “best interest” of client </a:t>
            </a:r>
          </a:p>
          <a:p>
            <a:pPr lvl="2">
              <a:spcBef>
                <a:spcPts val="600"/>
              </a:spcBef>
              <a:defRPr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Reasonable compensation</a:t>
            </a:r>
          </a:p>
          <a:p>
            <a:pPr lvl="2">
              <a:spcBef>
                <a:spcPts val="600"/>
              </a:spcBef>
              <a:defRPr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No misleading statements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Warranties</a:t>
            </a:r>
          </a:p>
          <a:p>
            <a:pPr lvl="2">
              <a:spcBef>
                <a:spcPts val="600"/>
              </a:spcBef>
              <a:defRPr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Compliance with law</a:t>
            </a:r>
          </a:p>
          <a:p>
            <a:pPr lvl="2">
              <a:spcBef>
                <a:spcPts val="600"/>
              </a:spcBef>
              <a:defRPr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Policies reasonably designed to mitigate conflicts</a:t>
            </a:r>
          </a:p>
          <a:p>
            <a:pPr lvl="2">
              <a:spcBef>
                <a:spcPts val="600"/>
              </a:spcBef>
              <a:defRPr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No incentives to provide improper advice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 Liability Limit for Contract Violations</a:t>
            </a:r>
          </a:p>
          <a:p>
            <a:pPr lvl="2">
              <a:spcBef>
                <a:spcPts val="600"/>
              </a:spcBef>
              <a:defRPr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Arbitration permitted (with class action rights)</a:t>
            </a:r>
          </a:p>
          <a:p>
            <a:pPr marL="82550" indent="0">
              <a:spcBef>
                <a:spcPts val="0"/>
              </a:spcBef>
              <a:buFont typeface="Wingdings 2" pitchFamily="18" charset="2"/>
              <a:buNone/>
              <a:defRPr/>
            </a:pPr>
            <a:endParaRPr lang="en-US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C15098-A301-4024-9396-7376701C741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 bwMode="auto">
          <a:xfrm>
            <a:off x="1219200" y="228599"/>
            <a:ext cx="7715250" cy="762001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en-US" sz="3200" b="1" dirty="0" smtClean="0">
                <a:effectLst/>
                <a:latin typeface="Arial" charset="0"/>
                <a:cs typeface="Arial" charset="0"/>
              </a:rPr>
              <a:t>BICE Disclosures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1435100" y="1066800"/>
            <a:ext cx="7499350" cy="56388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2800" dirty="0" smtClean="0">
                <a:latin typeface="Arial" charset="0"/>
                <a:cs typeface="Arial" charset="0"/>
              </a:rPr>
              <a:t>Disclosures in Written Contract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Must identify conflicts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Client’s right to obtain complete fee information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Whether advisor offers proprietary products or receives third party payments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Address of webpage disclosing compensation</a:t>
            </a:r>
          </a:p>
          <a:p>
            <a:pPr>
              <a:spcBef>
                <a:spcPts val="1200"/>
              </a:spcBef>
            </a:pPr>
            <a:r>
              <a:rPr lang="en-US" altLang="en-US" sz="2800" dirty="0" smtClean="0">
                <a:latin typeface="Arial" charset="0"/>
                <a:cs typeface="Arial" charset="0"/>
              </a:rPr>
              <a:t>Transaction Disclosures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Upfront chart with cost of investing for 1-, 5- and 10-year periods (model chart may be used)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Annual disclosures of investment and fee activity</a:t>
            </a:r>
          </a:p>
          <a:p>
            <a:pPr>
              <a:spcBef>
                <a:spcPts val="1800"/>
              </a:spcBef>
            </a:pPr>
            <a:r>
              <a:rPr lang="en-US" altLang="en-US" sz="2800" dirty="0" smtClean="0">
                <a:latin typeface="Arial" charset="0"/>
                <a:cs typeface="Arial" charset="0"/>
              </a:rPr>
              <a:t>Webpage disclosure of compensation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C24121-3784-4171-B6FF-8A5AAF0A81D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 bwMode="auto">
          <a:xfrm>
            <a:off x="1371600" y="152400"/>
            <a:ext cx="7499350" cy="94456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en-US" sz="3400" b="1" dirty="0" smtClean="0">
                <a:effectLst/>
                <a:latin typeface="Arial" charset="0"/>
                <a:cs typeface="Arial" charset="0"/>
              </a:rPr>
              <a:t>Observations on BICE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1435100" y="1143000"/>
            <a:ext cx="7499350" cy="49530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2800" dirty="0" smtClean="0">
                <a:latin typeface="Arial" charset="0"/>
                <a:cs typeface="Arial" charset="0"/>
              </a:rPr>
              <a:t>Regulatory Jurisdiction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DOL lacks enforcement authority over IRAs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Required contract gives enforcement authority to clients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Violation of Impartial Conduct Standard will breach contract (but not BIC Exemption</a:t>
            </a:r>
            <a:r>
              <a:rPr lang="en-US" altLang="en-US" sz="2600" dirty="0" smtClean="0">
                <a:latin typeface="Arial" charset="0"/>
                <a:cs typeface="Arial" charset="0"/>
              </a:rPr>
              <a:t>)</a:t>
            </a:r>
          </a:p>
          <a:p>
            <a:pPr>
              <a:spcBef>
                <a:spcPts val="1800"/>
              </a:spcBef>
            </a:pPr>
            <a:r>
              <a:rPr lang="en-US" altLang="en-US" sz="2800" dirty="0" smtClean="0">
                <a:latin typeface="Arial" charset="0"/>
                <a:cs typeface="Arial" charset="0"/>
              </a:rPr>
              <a:t>Impact on Brokers and Insurance Agents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Will regulate advisors without plan clients (having only personal IRA clients)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May be difficult for firms to eliminate incentives that encourage improper advice</a:t>
            </a:r>
          </a:p>
          <a:p>
            <a:pPr lvl="1"/>
            <a:endParaRPr lang="en-US" altLang="en-US" sz="2400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77BC5-C54E-4A3F-B449-0BD2E150A64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 bwMode="auto">
          <a:xfrm>
            <a:off x="1435100" y="122238"/>
            <a:ext cx="7499350" cy="792162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en-US" sz="3200" b="1" dirty="0" smtClean="0">
                <a:effectLst/>
                <a:latin typeface="Arial" charset="0"/>
                <a:cs typeface="Arial" charset="0"/>
              </a:rPr>
              <a:t>Timeline for Rulemaking</a:t>
            </a:r>
            <a:endParaRPr lang="en-US" altLang="en-US" sz="3200" b="1" i="1" dirty="0" smtClean="0">
              <a:effectLst/>
              <a:latin typeface="Arial" charset="0"/>
              <a:cs typeface="Arial" charset="0"/>
            </a:endParaRP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1435100" y="990600"/>
            <a:ext cx="7499350" cy="57150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2800" dirty="0" smtClean="0">
                <a:latin typeface="Arial" charset="0"/>
                <a:cs typeface="Arial" charset="0"/>
              </a:rPr>
              <a:t>Initial 75-Day Comment Period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Proposal released April 20, 2015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Initial comment period ended July 21st</a:t>
            </a:r>
          </a:p>
          <a:p>
            <a:pPr>
              <a:spcBef>
                <a:spcPts val="1800"/>
              </a:spcBef>
            </a:pPr>
            <a:r>
              <a:rPr lang="en-US" altLang="en-US" sz="2800" dirty="0" smtClean="0">
                <a:latin typeface="Arial" charset="0"/>
                <a:cs typeface="Arial" charset="0"/>
              </a:rPr>
              <a:t>Public Hearing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August 10th – 13th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Final comment period after transcripts released</a:t>
            </a:r>
          </a:p>
          <a:p>
            <a:pPr>
              <a:spcBef>
                <a:spcPts val="1800"/>
              </a:spcBef>
            </a:pPr>
            <a:r>
              <a:rPr lang="en-US" altLang="en-US" sz="2800" dirty="0" smtClean="0">
                <a:latin typeface="Arial" charset="0"/>
                <a:cs typeface="Arial" charset="0"/>
              </a:rPr>
              <a:t>Delayed Applicability Date for Final Rule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Final rule effective 60 days after publication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Requirements of final rule generally not applicable until 8 months after publication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Obama Administration’s second terms ends in January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4ADFD0-13AD-4702-8744-D349A89FEA9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 bwMode="auto">
          <a:xfrm>
            <a:off x="1219200" y="274638"/>
            <a:ext cx="7696200" cy="1020762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altLang="en-US" sz="3600" b="1" dirty="0" smtClean="0">
                <a:effectLst/>
                <a:latin typeface="Arial" charset="0"/>
                <a:cs typeface="Arial" charset="0"/>
              </a:rPr>
              <a:t>Concluding Comments: DOL Proposal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1435100" y="1295400"/>
            <a:ext cx="7499350" cy="49530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2800" dirty="0" smtClean="0">
                <a:latin typeface="Arial" charset="0"/>
                <a:cs typeface="Arial" charset="0"/>
              </a:rPr>
              <a:t>Moving to Universal Fiduciary Standard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DOL is seeking to impose “best interest” fiduciary standard on all types of advisors to plans/IRAs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Proposal leverages off of existing “principles-based” regulatory approach for RIAs</a:t>
            </a:r>
          </a:p>
          <a:p>
            <a:pPr>
              <a:spcBef>
                <a:spcPts val="1800"/>
              </a:spcBef>
            </a:pPr>
            <a:r>
              <a:rPr lang="en-US" altLang="en-US" sz="2800" dirty="0" smtClean="0">
                <a:latin typeface="Arial" charset="0"/>
                <a:cs typeface="Arial" charset="0"/>
              </a:rPr>
              <a:t>Expected Impact on Advisors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DOL proposal will affect most advisors because of reach to IRA assets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Costly for broker-dealers and insurance agencies 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Little or no impact on RIAs, but certain advisors may decide to join or become RIAs</a:t>
            </a:r>
          </a:p>
          <a:p>
            <a:pPr lvl="1">
              <a:spcBef>
                <a:spcPct val="0"/>
              </a:spcBef>
            </a:pPr>
            <a:endParaRPr lang="en-US" altLang="en-US" sz="2600" dirty="0" smtClean="0"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</a:pPr>
            <a:endParaRPr lang="en-US" altLang="en-US" sz="2600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EE5F62-533D-42C0-8137-7A1DBF0D4BF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en-US" sz="3200" b="1" dirty="0" smtClean="0">
                <a:effectLst/>
                <a:latin typeface="Arial" charset="0"/>
                <a:cs typeface="Arial" charset="0"/>
              </a:rPr>
              <a:t>Recommendation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>
                <a:latin typeface="Arial" charset="0"/>
                <a:cs typeface="Arial" charset="0"/>
              </a:rPr>
              <a:t>Next Steps and Following up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Be sure to stay abreast of rulemaking process and consult ERISA counsel as appropriate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Advisors may wish to re-examine their client service models and documentation 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Plan sponsors should request confirmation of fiduciary status of advisors, and whether DOL proposal will impact services or fees</a:t>
            </a:r>
          </a:p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6875CB-7027-45FB-8F94-8DCA3A1370A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1066800" y="76200"/>
            <a:ext cx="7867650" cy="944562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3200" b="1" dirty="0" smtClean="0">
                <a:effectLst/>
                <a:latin typeface="Arial" charset="0"/>
                <a:cs typeface="Arial" charset="0"/>
              </a:rPr>
              <a:t>Introduction – Transformative Changes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435100" y="990600"/>
            <a:ext cx="7499350" cy="54102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2800" dirty="0" smtClean="0">
                <a:latin typeface="Arial" charset="0"/>
                <a:cs typeface="Arial" charset="0"/>
              </a:rPr>
              <a:t>Accelerating Pace of Regulatory Change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Participant investment advice rule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Plan-level fee disclosures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Participant-level investment disclosures</a:t>
            </a:r>
          </a:p>
          <a:p>
            <a:pPr>
              <a:spcBef>
                <a:spcPts val="1800"/>
              </a:spcBef>
            </a:pPr>
            <a:r>
              <a:rPr lang="en-US" altLang="en-US" sz="2800" dirty="0" smtClean="0">
                <a:latin typeface="Arial" charset="0"/>
                <a:cs typeface="Arial" charset="0"/>
              </a:rPr>
              <a:t>Proposals from Lifetime Income Project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Lifetime income illustrations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Longevity annuities</a:t>
            </a:r>
          </a:p>
          <a:p>
            <a:pPr>
              <a:spcBef>
                <a:spcPts val="1800"/>
              </a:spcBef>
            </a:pPr>
            <a:r>
              <a:rPr lang="en-US" altLang="en-US" sz="2800" dirty="0" smtClean="0">
                <a:latin typeface="Arial" charset="0"/>
                <a:cs typeface="Arial" charset="0"/>
              </a:rPr>
              <a:t>Watershed: DOL fiduciary proposal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New fiduciaries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Stricter compliance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Rollovers become a fiduciary act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77BC5-C54E-4A3F-B449-0BD2E150A646}" type="slidenum">
              <a:rPr lang="en-US"/>
              <a:pPr>
                <a:defRPr/>
              </a:pPr>
              <a:t>2</a:t>
            </a:fld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solidFill>
                  <a:schemeClr val="bg1"/>
                </a:solidFill>
                <a:effectLst/>
              </a:rPr>
              <a:t>TOC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indent="0">
              <a:buFont typeface="Wingdings 2" pitchFamily="18" charset="2"/>
              <a:buNone/>
              <a:defRPr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1.	Fiduciary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Proposal</a:t>
            </a:r>
          </a:p>
          <a:p>
            <a:pPr marL="82550" indent="0">
              <a:buFont typeface="Wingdings 2" pitchFamily="18" charset="2"/>
              <a:buNone/>
              <a:defRPr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	Rollovers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550" indent="0">
              <a:buFont typeface="Wingdings 2" pitchFamily="18" charset="2"/>
              <a:buNone/>
              <a:defRPr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3.	Alternative Investments/Intel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C1647E-54CB-404C-AC08-8DE9F756498C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435100" y="274638"/>
            <a:ext cx="7499350" cy="94456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alibri" pitchFamily="34" charset="0"/>
              </a:defRPr>
            </a:lvl9pPr>
            <a:extLst/>
          </a:lstStyle>
          <a:p>
            <a:r>
              <a:rPr lang="en-US" altLang="en-US" sz="4800" b="1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Agenda</a:t>
            </a:r>
            <a:endParaRPr lang="en-US" altLang="en-US" sz="3200" b="1" dirty="0" smtClean="0"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en-US" sz="3200" b="1" dirty="0" smtClean="0">
                <a:effectLst/>
                <a:latin typeface="Arial" charset="0"/>
                <a:cs typeface="Arial" charset="0"/>
              </a:rPr>
              <a:t>Potential Abuses of Cross-Selling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>
                <a:latin typeface="Arial" charset="0"/>
                <a:cs typeface="Arial" charset="0"/>
              </a:rPr>
              <a:t>Issues arising from cross-selling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Potential conflicts of interest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Exploiting trust to sell at unfavorable terms</a:t>
            </a:r>
          </a:p>
          <a:p>
            <a:pPr>
              <a:spcBef>
                <a:spcPts val="1800"/>
              </a:spcBef>
            </a:pPr>
            <a:r>
              <a:rPr lang="en-US" altLang="en-US" sz="2800" dirty="0" smtClean="0">
                <a:latin typeface="Arial" charset="0"/>
                <a:cs typeface="Arial" charset="0"/>
              </a:rPr>
              <a:t>Capturing rollover assets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Advisor develops relationships with plan sponsor and participants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Potential conflict if advisor’s fees on rollover assets are higher than fees on plan assets</a:t>
            </a:r>
          </a:p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6B1840-673E-402D-96E2-3E38ADE58E4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 bwMode="auto">
          <a:xfrm>
            <a:off x="1435100" y="274638"/>
            <a:ext cx="7499350" cy="1020762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en-US" sz="3200" b="1" dirty="0" smtClean="0">
                <a:effectLst/>
                <a:latin typeface="Arial" charset="0"/>
                <a:cs typeface="Arial" charset="0"/>
              </a:rPr>
              <a:t>DOL Guidance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1435100" y="1295400"/>
            <a:ext cx="7499350" cy="54102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2800" dirty="0" smtClean="0">
                <a:latin typeface="Arial" charset="0"/>
                <a:cs typeface="Arial" charset="0"/>
              </a:rPr>
              <a:t>Potential for abuse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DOL policy concern 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DOL interpretive guidance for cross-selling of rollover IRA services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Starting point: ERISA prohibition against self-dealing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Advisor cannot provide fiduciary advice  increasing its compensation</a:t>
            </a:r>
          </a:p>
          <a:p>
            <a:pPr>
              <a:spcBef>
                <a:spcPts val="1800"/>
              </a:spcBef>
            </a:pPr>
            <a:r>
              <a:rPr lang="en-US" altLang="en-US" sz="2800" dirty="0" smtClean="0">
                <a:latin typeface="Arial" charset="0"/>
                <a:cs typeface="Arial" charset="0"/>
              </a:rPr>
              <a:t>Example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Advisor’s fiduciary advice steers participants to fund with highest 12b-1 fee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Advice is tainted even if provided in good faith</a:t>
            </a:r>
          </a:p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C2D04E-C2E1-4879-83B8-91BB410440D5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en-US" sz="3200" b="1" dirty="0" smtClean="0">
                <a:effectLst/>
                <a:latin typeface="Arial" charset="0"/>
                <a:cs typeface="Arial" charset="0"/>
              </a:rPr>
              <a:t>DOL Rollover Opinion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1435100" y="1600200"/>
            <a:ext cx="7499350" cy="4648200"/>
          </a:xfrm>
        </p:spPr>
        <p:txBody>
          <a:bodyPr/>
          <a:lstStyle/>
          <a:p>
            <a:r>
              <a:rPr lang="en-US" altLang="en-US" sz="2800" dirty="0" smtClean="0">
                <a:latin typeface="Arial" charset="0"/>
                <a:cs typeface="Arial" charset="0"/>
              </a:rPr>
              <a:t>Advisory Opinion 2005-23A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Broadly suggests that if an advisor is fiduciary, any rollover advice to participants may trigger PT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DOL does not fully explain reasoning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If Advisor is not fiduciary, rollover advice will not trigger PT</a:t>
            </a:r>
          </a:p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24D404-E4CE-4E5A-8EC2-B737BCBBA81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Consequences of DOL Rollover Opinion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1435100" y="1600200"/>
            <a:ext cx="7499350" cy="47244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2800" dirty="0" smtClean="0">
                <a:latin typeface="Arial" charset="0"/>
                <a:cs typeface="Arial" charset="0"/>
              </a:rPr>
              <a:t>Advisors appointed as fiduciaries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Fiduciary advisor accepting fiduciary status generally cannot capture rollover assets</a:t>
            </a:r>
          </a:p>
          <a:p>
            <a:pPr>
              <a:spcBef>
                <a:spcPts val="1800"/>
              </a:spcBef>
            </a:pPr>
            <a:r>
              <a:rPr lang="en-US" altLang="en-US" sz="2800" dirty="0" smtClean="0">
                <a:latin typeface="Arial" charset="0"/>
                <a:cs typeface="Arial" charset="0"/>
              </a:rPr>
              <a:t>Other advisors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If advisor provides “accidental” fiduciary advice, this advisor becomes a fiduciary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Advisors accidentally becoming a fiduciary are subject to restrictions of Rollover Opinion </a:t>
            </a:r>
          </a:p>
          <a:p>
            <a:pPr>
              <a:spcBef>
                <a:spcPts val="1800"/>
              </a:spcBef>
            </a:pPr>
            <a:r>
              <a:rPr lang="en-US" altLang="en-US" sz="2800" dirty="0" smtClean="0">
                <a:latin typeface="Arial" charset="0"/>
                <a:cs typeface="Arial" charset="0"/>
              </a:rPr>
              <a:t>Proposed definition of fiduciary advice includes rollover recommendations</a:t>
            </a:r>
          </a:p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3998F8-D232-4984-B98F-596D9F429B98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0207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Effect of Fiduciary Proposal on Rollover Opinion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51816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2800" dirty="0" smtClean="0">
                <a:latin typeface="Arial" charset="0"/>
                <a:cs typeface="Arial" charset="0"/>
              </a:rPr>
              <a:t>Impact on Advisory Opinion 2005-23A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If adopted, DOL fiduciary proposal would replace this Advisory Opinion guidance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As proposed, any rollover advice would be fiduciary advice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Non-fiduciary advisors providing rollover advice would automatically become plan/IRA fiduciaries</a:t>
            </a:r>
          </a:p>
          <a:p>
            <a:pPr>
              <a:spcBef>
                <a:spcPts val="1800"/>
              </a:spcBef>
            </a:pPr>
            <a:r>
              <a:rPr lang="en-US" altLang="en-US" sz="2800" dirty="0" smtClean="0">
                <a:latin typeface="Arial" charset="0"/>
                <a:cs typeface="Arial" charset="0"/>
              </a:rPr>
              <a:t>Relief under Proposed Exemption (BICE)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Advisors would be able to provide rollover advice and earn higher compensation on rollover assets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Proposed exemption entails numerous requirements</a:t>
            </a:r>
          </a:p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E0161-E36C-454D-B866-48B9E55F4527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 bwMode="auto">
          <a:xfrm>
            <a:off x="1295400" y="0"/>
            <a:ext cx="7499350" cy="9906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en-US" sz="3200" b="1" dirty="0" smtClean="0">
                <a:effectLst/>
                <a:latin typeface="Arial" charset="0"/>
                <a:cs typeface="Arial" charset="0"/>
              </a:rPr>
              <a:t>Protective Measures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1219200" y="914400"/>
            <a:ext cx="7848600" cy="57912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2800" dirty="0" smtClean="0">
                <a:latin typeface="Arial" charset="0"/>
                <a:cs typeface="Arial" charset="0"/>
              </a:rPr>
              <a:t>BICE Relief for IRA Rollovers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Necessary for advisors earning variable commission-based compensation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Also necessary for fee-based advisors if higher compensation is earned after rollover</a:t>
            </a:r>
          </a:p>
          <a:p>
            <a:pPr>
              <a:spcBef>
                <a:spcPts val="1800"/>
              </a:spcBef>
            </a:pPr>
            <a:r>
              <a:rPr lang="en-US" altLang="en-US" sz="2800" dirty="0" smtClean="0">
                <a:latin typeface="Arial" charset="0"/>
                <a:cs typeface="Arial" charset="0"/>
              </a:rPr>
              <a:t>Written Contract Requirement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Best interest standard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Policy mitigating effects of differential compensation</a:t>
            </a:r>
          </a:p>
          <a:p>
            <a:pPr>
              <a:spcBef>
                <a:spcPts val="1800"/>
              </a:spcBef>
            </a:pPr>
            <a:r>
              <a:rPr lang="en-US" altLang="en-US" sz="2800" dirty="0" smtClean="0">
                <a:latin typeface="Arial" charset="0"/>
                <a:cs typeface="Arial" charset="0"/>
              </a:rPr>
              <a:t>Disclosures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Upfront disclosure of projected investment costs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Annual disclosure of investment and fee activity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Webpage disclosures on compensation</a:t>
            </a:r>
          </a:p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61610B-EC65-4B23-927B-C5C207148FF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en-US" sz="3200" b="1" dirty="0" smtClean="0">
                <a:effectLst/>
                <a:latin typeface="Arial" charset="0"/>
                <a:cs typeface="Arial" charset="0"/>
              </a:rPr>
              <a:t>Further Protective Measures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>
                <a:latin typeface="Arial" charset="0"/>
                <a:cs typeface="Arial" charset="0"/>
              </a:rPr>
              <a:t>Competitive Pricing Information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Gather pricing data to demonstrate that pricing for similar clients is competitive</a:t>
            </a:r>
          </a:p>
          <a:p>
            <a:pPr>
              <a:spcBef>
                <a:spcPts val="1800"/>
              </a:spcBef>
            </a:pPr>
            <a:r>
              <a:rPr lang="en-US" altLang="en-US" sz="2800" dirty="0" smtClean="0">
                <a:latin typeface="Arial" charset="0"/>
                <a:cs typeface="Arial" charset="0"/>
              </a:rPr>
              <a:t>Limiting Scope of Advice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Draft plan client’s agreement to reduce parameters of advice 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Example: Only actively managed mutual funds will be recommended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Only funds with 12b-1 fees from 25 to 50 bps will be considered</a:t>
            </a:r>
          </a:p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25B44A-1A5C-4CC5-B388-ADA5C6AC6833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152400"/>
            <a:ext cx="7499350" cy="12652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FINRA Regulatory Notice 13-45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1447800" y="1219200"/>
            <a:ext cx="7499350" cy="53340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2800" dirty="0" smtClean="0">
                <a:latin typeface="Arial" charset="0"/>
                <a:cs typeface="Arial" charset="0"/>
              </a:rPr>
              <a:t>Rollover recommendations must be suitable</a:t>
            </a:r>
          </a:p>
          <a:p>
            <a:pPr>
              <a:spcBef>
                <a:spcPts val="1200"/>
              </a:spcBef>
            </a:pPr>
            <a:r>
              <a:rPr lang="en-US" altLang="en-US" sz="2800" dirty="0" smtClean="0">
                <a:latin typeface="Arial" charset="0"/>
                <a:cs typeface="Arial" charset="0"/>
              </a:rPr>
              <a:t>Factors to be considered by advisor</a:t>
            </a:r>
          </a:p>
          <a:p>
            <a:pPr lvl="1">
              <a:spcBef>
                <a:spcPts val="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Investment options</a:t>
            </a:r>
          </a:p>
          <a:p>
            <a:pPr lvl="1">
              <a:spcBef>
                <a:spcPts val="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Fees and expenses</a:t>
            </a:r>
          </a:p>
          <a:p>
            <a:pPr lvl="1">
              <a:spcBef>
                <a:spcPts val="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Services</a:t>
            </a:r>
            <a:endParaRPr lang="en-US" altLang="en-US" sz="2400" dirty="0">
              <a:latin typeface="Arial" charset="0"/>
              <a:cs typeface="Arial" charset="0"/>
            </a:endParaRPr>
          </a:p>
          <a:p>
            <a:pPr lvl="1">
              <a:spcBef>
                <a:spcPts val="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Withdrawal penalties</a:t>
            </a:r>
          </a:p>
          <a:p>
            <a:pPr lvl="1">
              <a:spcBef>
                <a:spcPts val="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Creditor protection</a:t>
            </a:r>
          </a:p>
          <a:p>
            <a:pPr lvl="1">
              <a:spcBef>
                <a:spcPts val="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Application of RMD rules</a:t>
            </a:r>
          </a:p>
          <a:p>
            <a:pPr>
              <a:spcBef>
                <a:spcPts val="1200"/>
              </a:spcBef>
            </a:pPr>
            <a:r>
              <a:rPr lang="en-US" altLang="en-US" sz="2800" dirty="0" smtClean="0">
                <a:latin typeface="Arial" charset="0"/>
                <a:cs typeface="Arial" charset="0"/>
              </a:rPr>
              <a:t>Written  Policies </a:t>
            </a:r>
          </a:p>
          <a:p>
            <a:pPr lvl="1">
              <a:spcBef>
                <a:spcPct val="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Must mitigate conflicts</a:t>
            </a:r>
          </a:p>
          <a:p>
            <a:pPr lvl="1">
              <a:spcBef>
                <a:spcPct val="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Training for reps</a:t>
            </a:r>
          </a:p>
          <a:p>
            <a:pPr lvl="1">
              <a:spcBef>
                <a:spcPct val="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Policies will need to be revised to comply with DOL fiduciary proposal and BICE</a:t>
            </a:r>
          </a:p>
          <a:p>
            <a:pPr lvl="1">
              <a:spcBef>
                <a:spcPct val="0"/>
              </a:spcBef>
            </a:pPr>
            <a:endParaRPr lang="en-US" altLang="en-US" sz="2400" dirty="0" smtClean="0">
              <a:latin typeface="Arial" charset="0"/>
              <a:cs typeface="Arial" charset="0"/>
            </a:endParaRPr>
          </a:p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4D004A-0A9B-4705-BE09-946CF364F739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solidFill>
                  <a:schemeClr val="bg1"/>
                </a:solidFill>
                <a:effectLst/>
              </a:rPr>
              <a:t>TOC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indent="0">
              <a:buFont typeface="Wingdings 2" pitchFamily="18" charset="2"/>
              <a:buNone/>
              <a:defRPr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1.	Fiduciary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Proposal</a:t>
            </a:r>
          </a:p>
          <a:p>
            <a:pPr marL="82550" indent="0">
              <a:buFont typeface="Wingdings 2" pitchFamily="18" charset="2"/>
              <a:buNone/>
              <a:defRPr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2.	Rollovers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550" indent="0">
              <a:buFont typeface="Wingdings 2" pitchFamily="18" charset="2"/>
              <a:buNone/>
              <a:defRPr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	Alternative Investments – Intel 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D44C4E-782C-4DCC-9795-7D85E8DA5606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435100" y="274638"/>
            <a:ext cx="7499350" cy="94456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alibri" pitchFamily="34" charset="0"/>
              </a:defRPr>
            </a:lvl9pPr>
            <a:extLst/>
          </a:lstStyle>
          <a:p>
            <a:r>
              <a:rPr lang="en-US" altLang="en-US" sz="4800" b="1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Agenda</a:t>
            </a:r>
            <a:endParaRPr lang="en-US" altLang="en-US" sz="3200" b="1" dirty="0" smtClean="0"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 bwMode="auto">
          <a:xfrm>
            <a:off x="1435100" y="274638"/>
            <a:ext cx="7499350" cy="944562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en-US" sz="4800" b="1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Agenda</a:t>
            </a:r>
            <a:endParaRPr lang="en-US" altLang="en-US" sz="3200" b="1" dirty="0" smtClean="0"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600200"/>
            <a:ext cx="7499350" cy="4648200"/>
          </a:xfrm>
        </p:spPr>
        <p:txBody>
          <a:bodyPr/>
          <a:lstStyle/>
          <a:p>
            <a:pPr marL="825500" indent="-742950">
              <a:buFont typeface="Wingdings 2" pitchFamily="18" charset="2"/>
              <a:buAutoNum type="arabicPeriod"/>
              <a:defRPr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Investment Advice Proposal</a:t>
            </a:r>
          </a:p>
          <a:p>
            <a:pPr marL="825500" indent="-742950">
              <a:buFont typeface="Wingdings 2" pitchFamily="18" charset="2"/>
              <a:buAutoNum type="arabicPeriod"/>
              <a:defRPr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Rollovers</a:t>
            </a:r>
          </a:p>
          <a:p>
            <a:pPr marL="825500" indent="-742950">
              <a:buFont typeface="Wingdings 2" pitchFamily="18" charset="2"/>
              <a:buAutoNum type="arabicPeriod"/>
              <a:defRPr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Alternatives Investments/Intel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06400" lvl="1" indent="0"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06400" lvl="1" indent="0"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8B387E-336C-48B7-98B3-078581B45CA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7499350" cy="1143000"/>
          </a:xfrm>
        </p:spPr>
        <p:txBody>
          <a:bodyPr/>
          <a:lstStyle/>
          <a:p>
            <a:r>
              <a:rPr lang="en-US" dirty="0" smtClean="0"/>
              <a:t>Alternatives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4800600"/>
          </a:xfrm>
        </p:spPr>
        <p:txBody>
          <a:bodyPr/>
          <a:lstStyle/>
          <a:p>
            <a:pPr marL="182880" lvl="0" indent="-182880" eaLnBrk="1" fontAlgn="auto" hangingPunct="1">
              <a:spcBef>
                <a:spcPts val="2000"/>
              </a:spcBef>
              <a:spcAft>
                <a:spcPts val="0"/>
              </a:spcAft>
              <a:buClr>
                <a:srgbClr val="629DD1"/>
              </a:buClr>
              <a:buSzPct val="85000"/>
              <a:buFont typeface="Arial" pitchFamily="34" charset="0"/>
              <a:buChar char="•"/>
            </a:pPr>
            <a:r>
              <a:rPr lang="en-US" sz="2400" b="1" dirty="0">
                <a:solidFill>
                  <a:srgbClr val="ACCBF9">
                    <a:lumMod val="50000"/>
                  </a:srgbClr>
                </a:solidFill>
                <a:latin typeface="Arial"/>
              </a:rPr>
              <a:t>Intel Corp. ERISA Lawsuit</a:t>
            </a:r>
          </a:p>
          <a:p>
            <a:pPr marL="457200" lvl="1" indent="-18288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242852"/>
              </a:buClr>
              <a:buSzPct val="85000"/>
              <a:buFont typeface="Arial" pitchFamily="34" charset="0"/>
              <a:buChar char="•"/>
            </a:pPr>
            <a:r>
              <a:rPr lang="en-US" sz="2400" dirty="0">
                <a:solidFill>
                  <a:srgbClr val="242852"/>
                </a:solidFill>
                <a:latin typeface="Arial"/>
              </a:rPr>
              <a:t>Proposed class action lawsuit relating to Intel’s 401(k) plan and profit-sharing plan</a:t>
            </a:r>
          </a:p>
          <a:p>
            <a:pPr marL="457200" lvl="1" indent="-18288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242852"/>
              </a:buClr>
              <a:buSzPct val="85000"/>
              <a:buFont typeface="Arial" pitchFamily="34" charset="0"/>
              <a:buChar char="•"/>
            </a:pPr>
            <a:r>
              <a:rPr lang="en-US" sz="2400" dirty="0">
                <a:solidFill>
                  <a:srgbClr val="242852"/>
                </a:solidFill>
                <a:latin typeface="Arial"/>
              </a:rPr>
              <a:t>Filed on Oct. 29, 2015 against Intel’s plan committee and Intel’s board of directors</a:t>
            </a:r>
          </a:p>
          <a:p>
            <a:pPr marL="182880" lvl="0" indent="-182880" eaLnBrk="1" fontAlgn="auto" hangingPunct="1">
              <a:spcBef>
                <a:spcPts val="2000"/>
              </a:spcBef>
              <a:spcAft>
                <a:spcPts val="0"/>
              </a:spcAft>
              <a:buClr>
                <a:srgbClr val="629DD1"/>
              </a:buClr>
              <a:buSzPct val="85000"/>
              <a:buFont typeface="Arial" pitchFamily="34" charset="0"/>
              <a:buChar char="•"/>
            </a:pPr>
            <a:r>
              <a:rPr lang="en-US" sz="2400" b="1" dirty="0">
                <a:solidFill>
                  <a:srgbClr val="ACCBF9">
                    <a:lumMod val="50000"/>
                  </a:srgbClr>
                </a:solidFill>
                <a:latin typeface="Arial"/>
              </a:rPr>
              <a:t>Claims Against Intel Plan Fiduciaries</a:t>
            </a:r>
          </a:p>
          <a:p>
            <a:pPr marL="457200" lvl="1" indent="-18288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242852"/>
              </a:buClr>
              <a:buSzPct val="85000"/>
              <a:buFont typeface="Arial" pitchFamily="34" charset="0"/>
              <a:buChar char="•"/>
            </a:pPr>
            <a:r>
              <a:rPr lang="en-US" sz="2400" dirty="0">
                <a:solidFill>
                  <a:srgbClr val="242852"/>
                </a:solidFill>
                <a:latin typeface="Arial"/>
              </a:rPr>
              <a:t>Claims are unlike those in 401(k) fee litigation lawsuits</a:t>
            </a:r>
          </a:p>
          <a:p>
            <a:pPr marL="457200" lvl="1" indent="-18288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242852"/>
              </a:buClr>
              <a:buSzPct val="85000"/>
              <a:buFont typeface="Arial" pitchFamily="34" charset="0"/>
              <a:buChar char="•"/>
            </a:pPr>
            <a:r>
              <a:rPr lang="en-US" sz="2400" dirty="0">
                <a:solidFill>
                  <a:srgbClr val="242852"/>
                </a:solidFill>
                <a:latin typeface="Arial"/>
              </a:rPr>
              <a:t>Intel plans offered model portfolios with a target date strategy and a balanced strategy</a:t>
            </a:r>
          </a:p>
          <a:p>
            <a:pPr marL="457200" lvl="1" indent="-18288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242852"/>
              </a:buClr>
              <a:buSzPct val="85000"/>
              <a:buFont typeface="Arial" pitchFamily="34" charset="0"/>
              <a:buChar char="•"/>
            </a:pPr>
            <a:r>
              <a:rPr lang="en-US" sz="2400" dirty="0">
                <a:solidFill>
                  <a:srgbClr val="242852"/>
                </a:solidFill>
                <a:latin typeface="Arial"/>
              </a:rPr>
              <a:t>As alleged, alternative investment allocations in these portfolios were too high and determined imprudently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222A0F-6C0E-43BB-8D45-6BFB712EF9B0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67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Investment Duty - ERISA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Duty of Prudence</a:t>
            </a:r>
          </a:p>
          <a:p>
            <a:pPr lvl="1"/>
            <a:r>
              <a:rPr lang="en-US" dirty="0"/>
              <a:t>Procedural prudence </a:t>
            </a:r>
          </a:p>
          <a:p>
            <a:pPr lvl="1"/>
            <a:r>
              <a:rPr lang="en-US" dirty="0"/>
              <a:t>Substantive prudence </a:t>
            </a:r>
          </a:p>
          <a:p>
            <a:r>
              <a:rPr lang="en-US" dirty="0"/>
              <a:t>“Appropriate Consideration” Must Be Given</a:t>
            </a:r>
          </a:p>
          <a:p>
            <a:pPr lvl="1"/>
            <a:r>
              <a:rPr lang="en-US" dirty="0"/>
              <a:t>Role of proposed investment in portfolio</a:t>
            </a:r>
          </a:p>
          <a:p>
            <a:pPr lvl="1"/>
            <a:r>
              <a:rPr lang="en-US" dirty="0"/>
              <a:t>Risk of loss and opportunity for gain, and portfolio diversification</a:t>
            </a:r>
          </a:p>
          <a:p>
            <a:pPr lvl="1"/>
            <a:r>
              <a:rPr lang="en-US" dirty="0"/>
              <a:t>Liquidity and cash flow needs</a:t>
            </a:r>
          </a:p>
          <a:p>
            <a:pPr lvl="1"/>
            <a:r>
              <a:rPr lang="en-US" b="1" dirty="0"/>
              <a:t>Modern Portfolio Theory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222A0F-6C0E-43BB-8D45-6BFB712EF9B0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36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Investments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Fiduciary Responsibilities for Model Portfolio</a:t>
            </a:r>
          </a:p>
          <a:p>
            <a:pPr lvl="1"/>
            <a:r>
              <a:rPr lang="en-US" dirty="0"/>
              <a:t>DC plan fiduciary </a:t>
            </a:r>
            <a:r>
              <a:rPr lang="en-US" dirty="0" smtClean="0"/>
              <a:t>duty  </a:t>
            </a:r>
            <a:endParaRPr lang="en-US" dirty="0"/>
          </a:p>
          <a:p>
            <a:r>
              <a:rPr lang="en-US" dirty="0" smtClean="0"/>
              <a:t>New </a:t>
            </a:r>
            <a:r>
              <a:rPr lang="en-US" dirty="0"/>
              <a:t>Legal Theory in Intel Lawsuit</a:t>
            </a:r>
          </a:p>
          <a:p>
            <a:pPr lvl="1"/>
            <a:r>
              <a:rPr lang="en-US" dirty="0"/>
              <a:t>DC plan fiduciaries “must focus always on the most vulnerable participant” and “protect average employee”</a:t>
            </a:r>
          </a:p>
          <a:p>
            <a:pPr lvl="1"/>
            <a:r>
              <a:rPr lang="en-US" dirty="0"/>
              <a:t>Alternative investments are for sophisticated </a:t>
            </a:r>
            <a:r>
              <a:rPr lang="en-US" dirty="0" smtClean="0"/>
              <a:t>investors - but </a:t>
            </a:r>
            <a:r>
              <a:rPr lang="en-US" dirty="0"/>
              <a:t>no existing legal authority expressly bans alternative investments in DC plans in order to protect participants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222A0F-6C0E-43BB-8D45-6BFB712EF9B0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31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Fiduciary 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Approving Use of </a:t>
            </a:r>
            <a:r>
              <a:rPr lang="en-US" dirty="0" smtClean="0"/>
              <a:t>Alternatives</a:t>
            </a:r>
            <a:endParaRPr lang="en-US" dirty="0"/>
          </a:p>
          <a:p>
            <a:pPr lvl="1"/>
            <a:r>
              <a:rPr lang="en-US" dirty="0"/>
              <a:t>Intel lawsuit highlights potential risk </a:t>
            </a:r>
          </a:p>
          <a:p>
            <a:r>
              <a:rPr lang="en-US" dirty="0"/>
              <a:t>Not Approving Use of </a:t>
            </a:r>
            <a:r>
              <a:rPr lang="en-US" dirty="0" smtClean="0"/>
              <a:t>Alternatives</a:t>
            </a:r>
            <a:endParaRPr lang="en-US" dirty="0"/>
          </a:p>
          <a:p>
            <a:pPr lvl="1"/>
            <a:r>
              <a:rPr lang="en-US" dirty="0"/>
              <a:t>Alternative asset classes are becoming more widely utilized in target date investment solutions</a:t>
            </a:r>
          </a:p>
          <a:p>
            <a:pPr lvl="1"/>
            <a:r>
              <a:rPr lang="en-US" dirty="0"/>
              <a:t>Plan fiduciaries should at least consider whether their use would be beneficial for participants</a:t>
            </a:r>
          </a:p>
          <a:p>
            <a:pPr lvl="1"/>
            <a:r>
              <a:rPr lang="en-US" dirty="0"/>
              <a:t>Potential liability for plan fiduciaries that fail to act prudently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222A0F-6C0E-43BB-8D45-6BFB712EF9B0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66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PLEASE NOTE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information contained herein is for educational purposes only, and does not constitute formal legal advice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222A0F-6C0E-43BB-8D45-6BFB712EF9B0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07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447800" y="304800"/>
            <a:ext cx="7407275" cy="35052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400" b="1" dirty="0" smtClean="0">
                <a:effectLst/>
              </a:rPr>
              <a:t/>
            </a:r>
            <a:br>
              <a:rPr lang="en-US" altLang="en-US" sz="4400" b="1" dirty="0" smtClean="0">
                <a:effectLst/>
              </a:rPr>
            </a:br>
            <a:endParaRPr lang="en-US" altLang="en-US" sz="4000" b="1" dirty="0" smtClean="0">
              <a:effectLst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4938" y="2590800"/>
            <a:ext cx="7407275" cy="3962400"/>
          </a:xfrm>
        </p:spPr>
        <p:txBody>
          <a:bodyPr/>
          <a:lstStyle/>
          <a:p>
            <a:pPr marL="26988" eaLnBrk="1" hangingPunct="1">
              <a:lnSpc>
                <a:spcPct val="80000"/>
              </a:lnSpc>
              <a:defRPr/>
            </a:pPr>
            <a:endParaRPr lang="en-US" sz="2200" b="1" dirty="0" smtClean="0">
              <a:solidFill>
                <a:srgbClr val="320E04"/>
              </a:solidFill>
              <a:latin typeface="Times New Roman" pitchFamily="18" charset="0"/>
            </a:endParaRPr>
          </a:p>
          <a:p>
            <a:pPr marL="26988" algn="ctr" eaLnBrk="1" hangingPunct="1">
              <a:lnSpc>
                <a:spcPct val="80000"/>
              </a:lnSpc>
              <a:defRPr/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  <a:cs typeface="Arial" charset="0"/>
              </a:rPr>
              <a:t>Stephen P. Wilkes, Esq.</a:t>
            </a:r>
          </a:p>
          <a:p>
            <a:pPr marL="26988" algn="ctr" eaLnBrk="1" hangingPunct="1">
              <a:lnSpc>
                <a:spcPct val="80000"/>
              </a:lnSpc>
              <a:defRPr/>
            </a:pPr>
            <a:endParaRPr lang="en-US" b="1" dirty="0" smtClean="0">
              <a:solidFill>
                <a:srgbClr val="320E04"/>
              </a:solidFill>
              <a:latin typeface="Arial" charset="0"/>
              <a:cs typeface="Arial" charset="0"/>
            </a:endParaRPr>
          </a:p>
          <a:p>
            <a:pPr marL="26988" algn="ctr" eaLnBrk="1" hangingPunct="1">
              <a:lnSpc>
                <a:spcPct val="80000"/>
              </a:lnSpc>
              <a:defRPr/>
            </a:pPr>
            <a:endParaRPr lang="en-US" b="1" dirty="0" smtClean="0">
              <a:solidFill>
                <a:srgbClr val="320E04"/>
              </a:solidFill>
              <a:latin typeface="Arial" charset="0"/>
              <a:cs typeface="Arial" charset="0"/>
            </a:endParaRPr>
          </a:p>
          <a:p>
            <a:pPr marL="26988" algn="ctr" eaLnBrk="1" hangingPunct="1">
              <a:lnSpc>
                <a:spcPct val="80000"/>
              </a:lnSpc>
              <a:defRPr/>
            </a:pPr>
            <a:endParaRPr lang="en-US" b="1" dirty="0">
              <a:solidFill>
                <a:srgbClr val="320E04"/>
              </a:solidFill>
              <a:latin typeface="Arial" charset="0"/>
              <a:cs typeface="Arial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lang="en-US" sz="24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315 Montgomery Street </a:t>
            </a:r>
            <a:endParaRPr lang="en-US" sz="2400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lang="en-US" sz="24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San Francisco, CA 94104</a:t>
            </a:r>
            <a:endParaRPr lang="en-US" sz="2400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lang="en-US" sz="24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(415) 625-0002 </a:t>
            </a:r>
          </a:p>
          <a:p>
            <a:pPr algn="ctr">
              <a:spcBef>
                <a:spcPts val="0"/>
              </a:spcBef>
              <a:defRPr/>
            </a:pPr>
            <a:r>
              <a:rPr lang="en-US" sz="24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www.wagnerlawgroup.com</a:t>
            </a:r>
            <a:endParaRPr lang="en-US" sz="2400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lang="en-US" sz="24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swilkes@wagnerlawgroup.com </a:t>
            </a:r>
            <a:endParaRPr lang="en-US" sz="2400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26988" algn="ctr" eaLnBrk="1" hangingPunct="1">
              <a:lnSpc>
                <a:spcPct val="80000"/>
              </a:lnSpc>
              <a:defRPr/>
            </a:pPr>
            <a:endParaRPr lang="en-US" b="1" dirty="0" smtClean="0">
              <a:solidFill>
                <a:srgbClr val="320E04"/>
              </a:solidFill>
              <a:latin typeface="Arial" charset="0"/>
              <a:cs typeface="Arial" charset="0"/>
            </a:endParaRP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1295400" y="0"/>
            <a:ext cx="7391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/>
          <a:lstStyle/>
          <a:p>
            <a:pPr marL="26988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2200" dirty="0">
              <a:solidFill>
                <a:srgbClr val="320E04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8" algn="ctr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2000" b="1" dirty="0">
              <a:solidFill>
                <a:srgbClr val="320E04"/>
              </a:solidFill>
              <a:latin typeface="Times New Roman" pitchFamily="18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72400" y="6096000"/>
            <a:ext cx="1295400" cy="476250"/>
          </a:xfrm>
        </p:spPr>
        <p:txBody>
          <a:bodyPr/>
          <a:lstStyle/>
          <a:p>
            <a:pPr>
              <a:defRPr/>
            </a:pPr>
            <a:r>
              <a:rPr lang="en-US" sz="1100" dirty="0" err="1" smtClean="0">
                <a:solidFill>
                  <a:schemeClr val="tx1"/>
                </a:solidFill>
              </a:rPr>
              <a:t>Spw</a:t>
            </a:r>
            <a:r>
              <a:rPr lang="en-US" sz="1100" dirty="0" smtClean="0">
                <a:solidFill>
                  <a:schemeClr val="tx1"/>
                </a:solidFill>
              </a:rPr>
              <a:t>   99949 </a:t>
            </a:r>
            <a:endParaRPr lang="en-US" sz="1100" dirty="0">
              <a:solidFill>
                <a:schemeClr val="tx1"/>
              </a:solidFill>
            </a:endParaRPr>
          </a:p>
        </p:txBody>
      </p:sp>
      <p:pic>
        <p:nvPicPr>
          <p:cNvPr id="7" name="Picture 5" descr="C:\Documents and Settings\Barbara Lewis\Local Settings\Temporary Internet Files\OLK2EB\Wagner-Logo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505200"/>
            <a:ext cx="3505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1435100" y="274638"/>
            <a:ext cx="7499350" cy="944562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en-US" sz="3200" b="1" dirty="0" smtClean="0">
                <a:effectLst/>
                <a:latin typeface="Arial" charset="0"/>
                <a:cs typeface="Arial" charset="0"/>
              </a:rPr>
              <a:t>Background for DOL 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371600"/>
            <a:ext cx="7499350" cy="48768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Evolution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of Retirement Marketplace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Existing “fiduciary” definition was issued in 1975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Many financial advisors (including brokers) are not fiduciaries under existing definition</a:t>
            </a:r>
          </a:p>
          <a:p>
            <a:pPr>
              <a:spcBef>
                <a:spcPts val="1800"/>
              </a:spcBef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DOL’s Initial Proposal (2010)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Withdrawn amidst controversy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DOL releases new proposal on April 20, 2015</a:t>
            </a:r>
          </a:p>
          <a:p>
            <a:pPr marL="403225" lvl="1" indent="0">
              <a:buFont typeface="Verdana" pitchFamily="34" charset="0"/>
              <a:buNone/>
              <a:defRPr/>
            </a:pPr>
            <a:endParaRPr lang="en-US" sz="2100" dirty="0" smtClean="0">
              <a:latin typeface="Arial" pitchFamily="34" charset="0"/>
              <a:cs typeface="Arial" pitchFamily="34" charset="0"/>
            </a:endParaRPr>
          </a:p>
          <a:p>
            <a:pPr marL="403225" lvl="1" indent="0">
              <a:buFont typeface="Verdana" pitchFamily="34" charset="0"/>
              <a:buNone/>
              <a:defRPr/>
            </a:pPr>
            <a:endParaRPr lang="en-US" sz="2100" dirty="0">
              <a:latin typeface="Arial" pitchFamily="34" charset="0"/>
              <a:cs typeface="Arial" pitchFamily="34" charset="0"/>
            </a:endParaRPr>
          </a:p>
          <a:p>
            <a:pPr marL="406400" lvl="1" indent="0">
              <a:buFont typeface="Verdana" pitchFamily="34" charset="0"/>
              <a:buNone/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06400" lvl="1" indent="0"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06400" lvl="1" indent="0"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1DF6F2-C0C6-4B25-84E2-37B91C01B57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1435100" y="274638"/>
            <a:ext cx="7499350" cy="944562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en-US" sz="3200" b="1" dirty="0" smtClean="0">
                <a:effectLst/>
                <a:latin typeface="Arial" charset="0"/>
                <a:cs typeface="Arial" charset="0"/>
              </a:rPr>
              <a:t>Existing ERISA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295400"/>
            <a:ext cx="7499350" cy="5181600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Fiduciary Status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Person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who provides “investment advice” relating to plan assets for compensation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Not a fiduciary if no investment advice is given</a:t>
            </a:r>
          </a:p>
          <a:p>
            <a:pPr>
              <a:spcBef>
                <a:spcPts val="1800"/>
              </a:spcBef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5-Prong Definition for “Investment Advice”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Making investment recommendations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On regular basis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Mutual understanding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Primary basis for plan’s decisions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Individualized to plan’s needs</a:t>
            </a:r>
          </a:p>
          <a:p>
            <a:pPr marL="403225" lvl="1" indent="0">
              <a:buFont typeface="Verdana" pitchFamily="34" charset="0"/>
              <a:buNone/>
              <a:defRPr/>
            </a:pPr>
            <a:endParaRPr lang="en-US" sz="2100" dirty="0" smtClean="0">
              <a:latin typeface="Arial" pitchFamily="34" charset="0"/>
              <a:cs typeface="Arial" pitchFamily="34" charset="0"/>
            </a:endParaRPr>
          </a:p>
          <a:p>
            <a:pPr marL="403225" lvl="1" indent="0">
              <a:buFont typeface="Verdana" pitchFamily="34" charset="0"/>
              <a:buNone/>
              <a:defRPr/>
            </a:pPr>
            <a:endParaRPr lang="en-US" sz="2100" dirty="0">
              <a:latin typeface="Arial" pitchFamily="34" charset="0"/>
              <a:cs typeface="Arial" pitchFamily="34" charset="0"/>
            </a:endParaRPr>
          </a:p>
          <a:p>
            <a:pPr marL="406400" lvl="1" indent="0">
              <a:buFont typeface="Verdana" pitchFamily="34" charset="0"/>
              <a:buNone/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06400" lvl="1" indent="0"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06400" lvl="1" indent="0"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4E5215-D9CB-4BAD-8EB5-33E1A702188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 bwMode="auto">
          <a:xfrm>
            <a:off x="1435100" y="274638"/>
            <a:ext cx="7499350" cy="944562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en-US" sz="3200" b="1" dirty="0" smtClean="0">
                <a:effectLst/>
                <a:latin typeface="Arial" charset="0"/>
                <a:cs typeface="Arial" charset="0"/>
              </a:rPr>
              <a:t>Proposed Fiduciary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295400"/>
            <a:ext cx="7499350" cy="5181600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Fiduciary Status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Person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who provides “investment advice” for compensation to plans, plan fiduciaries, participants, IRAs and IRA owners</a:t>
            </a:r>
          </a:p>
          <a:p>
            <a:pPr>
              <a:spcBef>
                <a:spcPts val="1800"/>
              </a:spcBef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4-Prong Definition for “Investment Advice”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Making covered recommendations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Understanding (does not need to be mutual)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Individualized or specifically directed to recipient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consideration by recipient (need not be primary basis)</a:t>
            </a:r>
          </a:p>
          <a:p>
            <a:pPr marL="82550" indent="0">
              <a:buFont typeface="Wingdings 2" pitchFamily="18" charset="2"/>
              <a:buNone/>
              <a:defRPr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403225" lvl="1" indent="0">
              <a:buFont typeface="Verdana" pitchFamily="34" charset="0"/>
              <a:buNone/>
              <a:defRPr/>
            </a:pPr>
            <a:endParaRPr lang="en-US" sz="2100" dirty="0" smtClean="0">
              <a:latin typeface="Arial" pitchFamily="34" charset="0"/>
              <a:cs typeface="Arial" pitchFamily="34" charset="0"/>
            </a:endParaRPr>
          </a:p>
          <a:p>
            <a:pPr marL="403225" lvl="1" indent="0">
              <a:buFont typeface="Verdana" pitchFamily="34" charset="0"/>
              <a:buNone/>
              <a:defRPr/>
            </a:pPr>
            <a:endParaRPr lang="en-US" sz="2100" dirty="0">
              <a:latin typeface="Arial" pitchFamily="34" charset="0"/>
              <a:cs typeface="Arial" pitchFamily="34" charset="0"/>
            </a:endParaRPr>
          </a:p>
          <a:p>
            <a:pPr marL="406400" lvl="1" indent="0">
              <a:buFont typeface="Verdana" pitchFamily="34" charset="0"/>
              <a:buNone/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06400" lvl="1" indent="0"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06400" lvl="1" indent="0"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4D8389-9850-4EAB-8A66-8EABCAFC655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1435100" y="274638"/>
            <a:ext cx="7499350" cy="944562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en-US" sz="3200" b="1" dirty="0" smtClean="0">
                <a:effectLst/>
                <a:latin typeface="Arial" charset="0"/>
                <a:cs typeface="Arial" charset="0"/>
              </a:rPr>
              <a:t>Scope of Investment Advice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435100" y="1295400"/>
            <a:ext cx="7499350" cy="4953000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Covered Recommendations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Investment recommendations, including taking/investing rollovers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Investment 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recommendations, including management of rollover assets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Giving appraisal or fairness opinion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Recommending person who provides any of above services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 compensation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550" indent="0">
              <a:buFont typeface="Wingdings 2" pitchFamily="18" charset="2"/>
              <a:buNone/>
              <a:defRPr/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319158-1996-41D0-B496-32E716584E7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 bwMode="auto">
          <a:xfrm>
            <a:off x="1435100" y="274638"/>
            <a:ext cx="7499350" cy="944562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en-US" sz="3200" b="1" dirty="0" smtClean="0">
                <a:effectLst/>
                <a:latin typeface="Arial" charset="0"/>
                <a:cs typeface="Arial" charset="0"/>
              </a:rPr>
              <a:t>Acknowledging Fiduciary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295400"/>
            <a:ext cx="7499350" cy="49530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Deemed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“Investment Advice”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Advisor makes covered recommendations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Represents or acknowledges that it is a fiduciary with respect to advice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 written acknowledgement is required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Fiduciary status applies automatically, even if proposed 4-prong definition is not met</a:t>
            </a:r>
          </a:p>
          <a:p>
            <a:pPr marL="406400" lvl="1" indent="0">
              <a:spcBef>
                <a:spcPts val="0"/>
              </a:spcBef>
              <a:defRPr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7FFF13-79F9-4869-908E-1BD56C1FA28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1295400" y="274638"/>
            <a:ext cx="7708900" cy="944562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en-US" sz="3200" b="1" dirty="0" smtClean="0">
                <a:effectLst/>
                <a:latin typeface="Arial" charset="0"/>
                <a:cs typeface="Arial" charset="0"/>
              </a:rPr>
              <a:t>Observations on Proposed Definition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435100" y="1295400"/>
            <a:ext cx="7499350" cy="51816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en-US" sz="2800" dirty="0" smtClean="0">
                <a:latin typeface="Arial" charset="0"/>
                <a:cs typeface="Arial" charset="0"/>
              </a:rPr>
              <a:t>Proposed Changes to “Investment Advice”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Includes one-time advice (without “regular basis” condition)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No need for "mutual understanding” of parties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Advice merely needs to be specifically directed to recipient (and does not need to be individualized)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Recipient merely needs to consider advice when making decision (even if not “primary basis”)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Expressly revises definition to cover investment </a:t>
            </a:r>
            <a:r>
              <a:rPr lang="en-US" altLang="en-US" sz="2400" u="sng" dirty="0" smtClean="0">
                <a:latin typeface="Arial" charset="0"/>
                <a:cs typeface="Arial" charset="0"/>
              </a:rPr>
              <a:t>management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recommendations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E8F074-4630-4CF1-B980-979AAD1CB8D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35489</TotalTime>
  <Words>1785</Words>
  <Application>Microsoft Office PowerPoint</Application>
  <PresentationFormat>On-screen Show (4:3)</PresentationFormat>
  <Paragraphs>371</Paragraphs>
  <Slides>35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Solstice</vt:lpstr>
      <vt:lpstr> </vt:lpstr>
      <vt:lpstr>Introduction – Transformative Changes</vt:lpstr>
      <vt:lpstr>Agenda</vt:lpstr>
      <vt:lpstr>Background for DOL Proposal</vt:lpstr>
      <vt:lpstr>Existing ERISA Definition</vt:lpstr>
      <vt:lpstr>Proposed Fiduciary Definition</vt:lpstr>
      <vt:lpstr>Scope of Investment Advice</vt:lpstr>
      <vt:lpstr>Acknowledging Fiduciary Status</vt:lpstr>
      <vt:lpstr>Observations on Proposed Definition</vt:lpstr>
      <vt:lpstr>Carve-Out for Investment Education</vt:lpstr>
      <vt:lpstr>Proposed Exemption</vt:lpstr>
      <vt:lpstr>Best Interest Contract Exemption (BICE)</vt:lpstr>
      <vt:lpstr>Products Covered by BICE</vt:lpstr>
      <vt:lpstr>BICE’s Required Contract</vt:lpstr>
      <vt:lpstr>BICE Disclosures</vt:lpstr>
      <vt:lpstr>Observations on BICE</vt:lpstr>
      <vt:lpstr>Timeline for Rulemaking</vt:lpstr>
      <vt:lpstr>Concluding Comments: DOL Proposal</vt:lpstr>
      <vt:lpstr>Recommendation</vt:lpstr>
      <vt:lpstr>TOC</vt:lpstr>
      <vt:lpstr>Potential Abuses of Cross-Selling</vt:lpstr>
      <vt:lpstr>DOL Guidance</vt:lpstr>
      <vt:lpstr>DOL Rollover Opinion</vt:lpstr>
      <vt:lpstr>Consequences of DOL Rollover Opinion </vt:lpstr>
      <vt:lpstr>Effect of Fiduciary Proposal on Rollover Opinion</vt:lpstr>
      <vt:lpstr>Protective Measures</vt:lpstr>
      <vt:lpstr>Further Protective Measures</vt:lpstr>
      <vt:lpstr>FINRA Regulatory Notice 13-45</vt:lpstr>
      <vt:lpstr>TOC</vt:lpstr>
      <vt:lpstr>Alternatives</vt:lpstr>
      <vt:lpstr>Investment Duty - ERISA</vt:lpstr>
      <vt:lpstr>Alternative Investments </vt:lpstr>
      <vt:lpstr>Fiduciary Risks</vt:lpstr>
      <vt:lpstr>PLEASE NOTE </vt:lpstr>
      <vt:lpstr> </vt:lpstr>
    </vt:vector>
  </TitlesOfParts>
  <Company>MNA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ERISA Section 408(b)(2) Fee Disclosures: Impact on Broker-Dealers</dc:title>
  <dc:creator>mcnealsa</dc:creator>
  <cp:lastModifiedBy>Stephen Wilkes</cp:lastModifiedBy>
  <cp:revision>896</cp:revision>
  <cp:lastPrinted>2015-09-01T19:31:38Z</cp:lastPrinted>
  <dcterms:created xsi:type="dcterms:W3CDTF">2008-04-29T20:53:18Z</dcterms:created>
  <dcterms:modified xsi:type="dcterms:W3CDTF">2016-01-14T00:55:56Z</dcterms:modified>
</cp:coreProperties>
</file>