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648" r:id="rId3"/>
    <p:sldId id="649" r:id="rId4"/>
    <p:sldId id="650" r:id="rId5"/>
    <p:sldId id="651" r:id="rId6"/>
    <p:sldId id="652" r:id="rId7"/>
    <p:sldId id="653" r:id="rId8"/>
    <p:sldId id="654" r:id="rId9"/>
    <p:sldId id="655" r:id="rId10"/>
    <p:sldId id="656" r:id="rId11"/>
    <p:sldId id="645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95"/>
    <a:srgbClr val="2D536B"/>
    <a:srgbClr val="486472"/>
    <a:srgbClr val="4F597A"/>
    <a:srgbClr val="FFFF00"/>
    <a:srgbClr val="FF505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67" autoAdjust="0"/>
    <p:restoredTop sz="94275" autoAdjust="0"/>
  </p:normalViewPr>
  <p:slideViewPr>
    <p:cSldViewPr>
      <p:cViewPr>
        <p:scale>
          <a:sx n="100" d="100"/>
          <a:sy n="100" d="100"/>
        </p:scale>
        <p:origin x="-123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916" y="-78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7840" cy="464820"/>
          </a:xfrm>
          <a:prstGeom prst="rect">
            <a:avLst/>
          </a:prstGeom>
        </p:spPr>
        <p:txBody>
          <a:bodyPr vert="horz" lIns="93160" tIns="46581" rIns="93160" bIns="4658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1"/>
            <a:ext cx="3037840" cy="464820"/>
          </a:xfrm>
          <a:prstGeom prst="rect">
            <a:avLst/>
          </a:prstGeom>
        </p:spPr>
        <p:txBody>
          <a:bodyPr vert="horz" lIns="93160" tIns="46581" rIns="93160" bIns="46581" rtlCol="0"/>
          <a:lstStyle>
            <a:lvl1pPr algn="r">
              <a:defRPr sz="1200"/>
            </a:lvl1pPr>
          </a:lstStyle>
          <a:p>
            <a:fld id="{33722E25-90CC-4DAD-A4A0-EF571C1198B4}" type="datetimeFigureOut">
              <a:rPr lang="en-US" smtClean="0"/>
              <a:pPr/>
              <a:t>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968"/>
            <a:ext cx="3037840" cy="464820"/>
          </a:xfrm>
          <a:prstGeom prst="rect">
            <a:avLst/>
          </a:prstGeom>
        </p:spPr>
        <p:txBody>
          <a:bodyPr vert="horz" lIns="93160" tIns="46581" rIns="93160" bIns="4658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829968"/>
            <a:ext cx="3037840" cy="464820"/>
          </a:xfrm>
          <a:prstGeom prst="rect">
            <a:avLst/>
          </a:prstGeom>
        </p:spPr>
        <p:txBody>
          <a:bodyPr vert="horz" lIns="93160" tIns="46581" rIns="93160" bIns="46581" rtlCol="0" anchor="b"/>
          <a:lstStyle>
            <a:lvl1pPr algn="r">
              <a:defRPr sz="1200"/>
            </a:lvl1pPr>
          </a:lstStyle>
          <a:p>
            <a:fld id="{98DAACBC-F9B6-4911-931B-842814D41E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8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7840" cy="464820"/>
          </a:xfrm>
          <a:prstGeom prst="rect">
            <a:avLst/>
          </a:prstGeom>
        </p:spPr>
        <p:txBody>
          <a:bodyPr vert="horz" lIns="93160" tIns="46581" rIns="93160" bIns="4658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1"/>
            <a:ext cx="3037840" cy="464820"/>
          </a:xfrm>
          <a:prstGeom prst="rect">
            <a:avLst/>
          </a:prstGeom>
        </p:spPr>
        <p:txBody>
          <a:bodyPr vert="horz" lIns="93160" tIns="46581" rIns="93160" bIns="46581" rtlCol="0"/>
          <a:lstStyle>
            <a:lvl1pPr algn="r">
              <a:defRPr sz="1200"/>
            </a:lvl1pPr>
          </a:lstStyle>
          <a:p>
            <a:fld id="{2D268260-1620-4303-B5A6-C7AE0FCDA103}" type="datetimeFigureOut">
              <a:rPr lang="en-US" smtClean="0"/>
              <a:pPr/>
              <a:t>1/22/2020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0" tIns="46581" rIns="93160" bIns="4658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0"/>
          </a:xfrm>
          <a:prstGeom prst="rect">
            <a:avLst/>
          </a:prstGeom>
        </p:spPr>
        <p:txBody>
          <a:bodyPr vert="horz" lIns="93160" tIns="46581" rIns="93160" bIns="465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8"/>
            <a:ext cx="3037840" cy="464820"/>
          </a:xfrm>
          <a:prstGeom prst="rect">
            <a:avLst/>
          </a:prstGeom>
        </p:spPr>
        <p:txBody>
          <a:bodyPr vert="horz" lIns="93160" tIns="46581" rIns="93160" bIns="4658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8"/>
            <a:ext cx="3037840" cy="464820"/>
          </a:xfrm>
          <a:prstGeom prst="rect">
            <a:avLst/>
          </a:prstGeom>
        </p:spPr>
        <p:txBody>
          <a:bodyPr vert="horz" lIns="93160" tIns="46581" rIns="93160" bIns="46581" rtlCol="0" anchor="b"/>
          <a:lstStyle>
            <a:lvl1pPr algn="r">
              <a:defRPr sz="1200"/>
            </a:lvl1pPr>
          </a:lstStyle>
          <a:p>
            <a:fld id="{613D10D5-403C-4F13-89DB-7D0D86F960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0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D10D5-403C-4F13-89DB-7D0D86F960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196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D10D5-403C-4F13-89DB-7D0D86F960A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32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D10D5-403C-4F13-89DB-7D0D86F960A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287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D10D5-403C-4F13-89DB-7D0D86F960A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889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D10D5-403C-4F13-89DB-7D0D86F960A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13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1" y="4419912"/>
            <a:ext cx="5608320" cy="41833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D10D5-403C-4F13-89DB-7D0D86F960A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343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D10D5-403C-4F13-89DB-7D0D86F960A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557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D10D5-403C-4F13-89DB-7D0D86F960A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506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D10D5-403C-4F13-89DB-7D0D86F960A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62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D10D5-403C-4F13-89DB-7D0D86F960A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756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D10D5-403C-4F13-89DB-7D0D86F960A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04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0"/>
            <a:ext cx="990600" cy="6858000"/>
            <a:chOff x="0" y="0"/>
            <a:chExt cx="990600" cy="6858000"/>
          </a:xfrm>
          <a:solidFill>
            <a:schemeClr val="bg1">
              <a:lumMod val="65000"/>
            </a:schemeClr>
          </a:solidFill>
        </p:grpSpPr>
        <p:sp>
          <p:nvSpPr>
            <p:cNvPr id="5" name="Rectangle 4"/>
            <p:cNvSpPr/>
            <p:nvPr userDrawn="1"/>
          </p:nvSpPr>
          <p:spPr>
            <a:xfrm>
              <a:off x="0" y="0"/>
              <a:ext cx="2286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76200" y="0"/>
              <a:ext cx="9144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130425"/>
            <a:ext cx="80772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91400" cy="1752600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2D536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990600" y="6492875"/>
            <a:ext cx="2133600" cy="365125"/>
          </a:xfrm>
        </p:spPr>
        <p:txBody>
          <a:bodyPr/>
          <a:lstStyle/>
          <a:p>
            <a:pPr algn="l">
              <a:defRPr/>
            </a:pPr>
            <a:fld id="{7F76D843-DA52-42A2-91F9-6E455804A600}" type="slidenum">
              <a:rPr lang="en-US" smtClean="0"/>
              <a:pPr algn="l"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2700"/>
            <a:ext cx="8153400" cy="1927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AA07F-5C65-4B76-85D1-A63EE935B7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1" name="Group 6"/>
          <p:cNvGrpSpPr>
            <a:grpSpLocks/>
          </p:cNvGrpSpPr>
          <p:nvPr userDrawn="1"/>
        </p:nvGrpSpPr>
        <p:grpSpPr bwMode="auto">
          <a:xfrm>
            <a:off x="0" y="0"/>
            <a:ext cx="990600" cy="6858000"/>
            <a:chOff x="0" y="0"/>
            <a:chExt cx="990600" cy="6858000"/>
          </a:xfrm>
          <a:solidFill>
            <a:schemeClr val="bg1">
              <a:lumMod val="65000"/>
            </a:schemeClr>
          </a:solidFill>
        </p:grpSpPr>
        <p:sp>
          <p:nvSpPr>
            <p:cNvPr id="12" name="Rectangle 11"/>
            <p:cNvSpPr/>
            <p:nvPr userDrawn="1"/>
          </p:nvSpPr>
          <p:spPr>
            <a:xfrm>
              <a:off x="0" y="0"/>
              <a:ext cx="2286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76200" y="0"/>
              <a:ext cx="9144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76023" y="5835838"/>
            <a:ext cx="3377477" cy="8108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4CB7D-E81B-4EED-9DE6-6F1281756E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1" name="Group 6"/>
          <p:cNvGrpSpPr>
            <a:grpSpLocks/>
          </p:cNvGrpSpPr>
          <p:nvPr userDrawn="1"/>
        </p:nvGrpSpPr>
        <p:grpSpPr bwMode="auto">
          <a:xfrm>
            <a:off x="0" y="0"/>
            <a:ext cx="990600" cy="6858000"/>
            <a:chOff x="0" y="0"/>
            <a:chExt cx="990600" cy="6858000"/>
          </a:xfrm>
          <a:solidFill>
            <a:schemeClr val="bg1">
              <a:lumMod val="65000"/>
            </a:schemeClr>
          </a:solidFill>
        </p:grpSpPr>
        <p:sp>
          <p:nvSpPr>
            <p:cNvPr id="12" name="Rectangle 11"/>
            <p:cNvSpPr/>
            <p:nvPr userDrawn="1"/>
          </p:nvSpPr>
          <p:spPr>
            <a:xfrm>
              <a:off x="0" y="0"/>
              <a:ext cx="2286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76200" y="0"/>
              <a:ext cx="9144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62600" y="5950931"/>
            <a:ext cx="3377477" cy="8108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990600" y="1447800"/>
            <a:ext cx="7696200" cy="4603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1"/>
            <a:ext cx="7620000" cy="4191000"/>
          </a:xfrm>
        </p:spPr>
        <p:txBody>
          <a:bodyPr/>
          <a:lstStyle>
            <a:lvl1pPr>
              <a:buSzPct val="70000"/>
              <a:buFontTx/>
              <a:buBlip>
                <a:blip r:embed="rId2"/>
              </a:buBlip>
              <a:defRPr sz="2800"/>
            </a:lvl1pPr>
            <a:lvl2pPr>
              <a:buSzPct val="75000"/>
              <a:buFontTx/>
              <a:buBlip>
                <a:blip r:embed="rId3"/>
              </a:buBlip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143000" y="6096000"/>
            <a:ext cx="2133600" cy="365125"/>
          </a:xfrm>
        </p:spPr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‹#›</a:t>
            </a:fld>
            <a:endParaRPr lang="en-US" dirty="0"/>
          </a:p>
        </p:txBody>
      </p:sp>
      <p:grpSp>
        <p:nvGrpSpPr>
          <p:cNvPr id="12" name="Group 6"/>
          <p:cNvGrpSpPr>
            <a:grpSpLocks/>
          </p:cNvGrpSpPr>
          <p:nvPr userDrawn="1"/>
        </p:nvGrpSpPr>
        <p:grpSpPr bwMode="auto">
          <a:xfrm>
            <a:off x="0" y="0"/>
            <a:ext cx="990600" cy="6858000"/>
            <a:chOff x="0" y="0"/>
            <a:chExt cx="990600" cy="6858000"/>
          </a:xfrm>
          <a:solidFill>
            <a:schemeClr val="bg1">
              <a:lumMod val="65000"/>
            </a:schemeClr>
          </a:solidFill>
        </p:grpSpPr>
        <p:sp>
          <p:nvSpPr>
            <p:cNvPr id="13" name="Rectangle 12"/>
            <p:cNvSpPr/>
            <p:nvPr userDrawn="1"/>
          </p:nvSpPr>
          <p:spPr>
            <a:xfrm>
              <a:off x="0" y="0"/>
              <a:ext cx="2286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6200" y="0"/>
              <a:ext cx="9144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061075"/>
            <a:ext cx="1676400" cy="400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69E07-490A-4060-A7DB-E37EDD55A3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72200" y="6096000"/>
            <a:ext cx="2565400" cy="3944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897564"/>
            <a:ext cx="3379401" cy="806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13308-F277-47C9-B28B-4AC30AC733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72200" y="6096000"/>
            <a:ext cx="2565400" cy="3944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897564"/>
            <a:ext cx="3379401" cy="806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BA451-0450-447C-8D00-8B39420565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72200" y="6096000"/>
            <a:ext cx="2565400" cy="39443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897564"/>
            <a:ext cx="3379401" cy="806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7F34C-BF67-4F02-B00A-EDBCFAE4BA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13" name="Group 6"/>
          <p:cNvGrpSpPr>
            <a:grpSpLocks/>
          </p:cNvGrpSpPr>
          <p:nvPr userDrawn="1"/>
        </p:nvGrpSpPr>
        <p:grpSpPr bwMode="auto">
          <a:xfrm>
            <a:off x="0" y="0"/>
            <a:ext cx="990600" cy="6858000"/>
            <a:chOff x="0" y="0"/>
            <a:chExt cx="990600" cy="6858000"/>
          </a:xfrm>
          <a:solidFill>
            <a:schemeClr val="bg1">
              <a:lumMod val="65000"/>
            </a:schemeClr>
          </a:solidFill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2286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200" y="0"/>
              <a:ext cx="9144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897564"/>
            <a:ext cx="3379401" cy="806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0DCD3-749E-47FF-822D-5FC0F0CEE8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9" name="Group 6"/>
          <p:cNvGrpSpPr>
            <a:grpSpLocks/>
          </p:cNvGrpSpPr>
          <p:nvPr userDrawn="1"/>
        </p:nvGrpSpPr>
        <p:grpSpPr bwMode="auto">
          <a:xfrm>
            <a:off x="0" y="0"/>
            <a:ext cx="990600" cy="6858000"/>
            <a:chOff x="0" y="0"/>
            <a:chExt cx="990600" cy="6858000"/>
          </a:xfrm>
          <a:solidFill>
            <a:schemeClr val="bg1">
              <a:lumMod val="65000"/>
            </a:schemeClr>
          </a:solidFill>
        </p:grpSpPr>
        <p:sp>
          <p:nvSpPr>
            <p:cNvPr id="10" name="Rectangle 9"/>
            <p:cNvSpPr/>
            <p:nvPr userDrawn="1"/>
          </p:nvSpPr>
          <p:spPr>
            <a:xfrm>
              <a:off x="0" y="0"/>
              <a:ext cx="2286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6200" y="0"/>
              <a:ext cx="9144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897564"/>
            <a:ext cx="3379401" cy="806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629ED-454D-44C0-B368-0DC1D5C51C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72200" y="6096000"/>
            <a:ext cx="2565400" cy="3944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897564"/>
            <a:ext cx="3379401" cy="806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A8C81-BB44-47F9-88F5-6579078BBD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2" name="Group 6"/>
          <p:cNvGrpSpPr>
            <a:grpSpLocks/>
          </p:cNvGrpSpPr>
          <p:nvPr userDrawn="1"/>
        </p:nvGrpSpPr>
        <p:grpSpPr bwMode="auto">
          <a:xfrm>
            <a:off x="0" y="0"/>
            <a:ext cx="990600" cy="6858000"/>
            <a:chOff x="0" y="0"/>
            <a:chExt cx="990600" cy="6858000"/>
          </a:xfrm>
          <a:solidFill>
            <a:schemeClr val="bg1">
              <a:lumMod val="65000"/>
            </a:schemeClr>
          </a:solidFill>
        </p:grpSpPr>
        <p:sp>
          <p:nvSpPr>
            <p:cNvPr id="13" name="Rectangle 12"/>
            <p:cNvSpPr/>
            <p:nvPr userDrawn="1"/>
          </p:nvSpPr>
          <p:spPr>
            <a:xfrm>
              <a:off x="0" y="0"/>
              <a:ext cx="2286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6200" y="0"/>
              <a:ext cx="9144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897564"/>
            <a:ext cx="3379401" cy="806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algn="l">
              <a:defRPr/>
            </a:pPr>
            <a:fld id="{7F76D843-DA52-42A2-91F9-6E455804A600}" type="slidenum">
              <a:rPr lang="en-US" smtClean="0"/>
              <a:pPr algn="l"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gnerlawgroup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dbrandenburg@wagnerlawgroup.com" TargetMode="External"/><Relationship Id="rId4" Type="http://schemas.openxmlformats.org/officeDocument/2006/relationships/hyperlink" Target="mailto:mpoerio@wagnerlawgroup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66800" y="1981200"/>
            <a:ext cx="8077200" cy="1524000"/>
          </a:xfrm>
        </p:spPr>
        <p:txBody>
          <a:bodyPr/>
          <a:lstStyle/>
          <a:p>
            <a:pPr indent="47336" defTabSz="1577915">
              <a:spcBef>
                <a:spcPts val="1000"/>
              </a:spcBef>
              <a:defRPr sz="4200" b="1">
                <a:solidFill>
                  <a:srgbClr val="941100"/>
                </a:solidFill>
              </a:defRPr>
            </a:pPr>
            <a:r>
              <a:rPr lang="en-US" sz="2800" b="1" dirty="0"/>
              <a:t>Executive Compensation in Volatile Times: Advice for Privately-held Companies and Their Executives </a:t>
            </a:r>
            <a:endParaRPr lang="en-US" sz="2800" dirty="0"/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1295400" y="3581400"/>
            <a:ext cx="7441442" cy="205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4F59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4F597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dirty="0">
              <a:latin typeface="+mn-lt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4F597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Presented by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cs typeface="+mn-cs"/>
              </a:rPr>
              <a:t>Mark Poerio and Dan Brandenburg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cs typeface="+mn-cs"/>
              </a:rPr>
              <a:t>The Wagner Law Group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800 Connecticut Avenue, N.W.,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cs typeface="+mn-cs"/>
              </a:rPr>
              <a:t>Washington, D.C. 20006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Tel: (202) 969-2800 / Website: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  <a:hlinkClick r:id="rId3"/>
              </a:rPr>
              <a:t>www.wagnerlawgroup.com</a:t>
            </a:r>
            <a:endParaRPr lang="en-US" sz="2000" dirty="0" smtClean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60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  <a:hlinkClick r:id="rId4"/>
              </a:rPr>
              <a:t>mpoerio@wagnerlawgroup.com</a:t>
            </a:r>
            <a:r>
              <a:rPr lang="en-US" sz="160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                              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  <a:hlinkClick r:id="rId5"/>
              </a:rPr>
              <a:t>dbrandenburg@wagnerlawgroup.com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  </a:t>
            </a:r>
            <a:endParaRPr kumimoji="0" lang="en-US" sz="1600" b="0" i="0" u="none" strike="noStrike" kern="1200" cap="none" spc="0" normalizeH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8. Alternative executive compensation </a:t>
            </a:r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2400" b="1" dirty="0"/>
              <a:t>(e.g. protecting against employer distress or bankruptcy)</a:t>
            </a:r>
            <a:br>
              <a:rPr lang="en-US" sz="2400" b="1" dirty="0"/>
            </a:br>
            <a:endParaRPr lang="en-US" sz="2400" b="1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409A plan terminations</a:t>
            </a:r>
            <a:endParaRPr lang="en-US" sz="2000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Cancellation of equity awards – or diversification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Refined employment agreements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 smtClean="0"/>
              <a:t>Enhanced Change in Control Protections, including 280G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Rabbi Trusts … and Secular Trusts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Indemnification and D&amp;O insurance</a:t>
            </a:r>
          </a:p>
          <a:p>
            <a:pPr marL="457200" lvl="0" indent="-457200">
              <a:buFont typeface="+mj-lt"/>
              <a:buAutoNum type="arabicPeriod"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952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822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Formula-based incentive plans and awards.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Stock options and other equity-based awards.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Severance as an ERISA plan and retention strategies.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Cash Flow disruptions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Claw-backs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Merger and acquisition transactions.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Rabbi Trusts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Alternative executive compensation structures (e.g. protecting against employer distress or bankruptcy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64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lvl="0" indent="-457200"/>
            <a:r>
              <a:rPr lang="en-US" dirty="0" smtClean="0"/>
              <a:t>1. Formula-based </a:t>
            </a:r>
            <a:r>
              <a:rPr lang="en-US" dirty="0"/>
              <a:t>incentive plans and awards.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endParaRPr lang="en-US" sz="24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 smtClean="0"/>
              <a:t>Pay-for-performance: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adjustments that anticipate volatile results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“better” customization</a:t>
            </a:r>
          </a:p>
          <a:p>
            <a:pPr marL="457200" lvl="0" indent="-457200">
              <a:buFont typeface="+mj-lt"/>
              <a:buAutoNum type="arabicPeriod"/>
            </a:pPr>
            <a:endParaRPr lang="en-US" sz="24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 smtClean="0"/>
              <a:t>Discretion re extraordinary events.</a:t>
            </a:r>
          </a:p>
          <a:p>
            <a:pPr marL="0" lv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00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2. Stock options and other equity-based </a:t>
            </a:r>
            <a:r>
              <a:rPr lang="en-US" dirty="0" smtClean="0"/>
              <a:t>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Potentially problematic types of awards</a:t>
            </a:r>
          </a:p>
          <a:p>
            <a:pPr marL="1257300" lvl="2" indent="-457200">
              <a:buFont typeface="Wingdings" panose="05000000000000000000" pitchFamily="2" charset="2"/>
              <a:buChar char="q"/>
            </a:pPr>
            <a:r>
              <a:rPr lang="en-US" dirty="0" smtClean="0"/>
              <a:t>Appreciation only vs. Whole Value Awards</a:t>
            </a:r>
          </a:p>
          <a:p>
            <a:pPr marL="1257300" lvl="2" indent="-457200">
              <a:buFont typeface="Wingdings" panose="05000000000000000000" pitchFamily="2" charset="2"/>
              <a:buChar char="q"/>
            </a:pPr>
            <a:r>
              <a:rPr lang="en-US" dirty="0" smtClean="0"/>
              <a:t>Performance-based Amount and/or Vesting</a:t>
            </a:r>
          </a:p>
          <a:p>
            <a:pPr marL="1257300" lvl="2" indent="-457200">
              <a:buFont typeface="Wingdings" panose="05000000000000000000" pitchFamily="2" charset="2"/>
              <a:buChar char="q"/>
            </a:pPr>
            <a:r>
              <a:rPr lang="en-US" dirty="0" smtClean="0"/>
              <a:t>Formula concerns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Restrictions on award refinements</a:t>
            </a:r>
          </a:p>
          <a:p>
            <a:pPr marL="1085850" lvl="2" indent="-285750">
              <a:buFont typeface="Wingdings" panose="05000000000000000000" pitchFamily="2" charset="2"/>
              <a:buChar char="q"/>
            </a:pPr>
            <a:r>
              <a:rPr lang="en-US" dirty="0" smtClean="0"/>
              <a:t>Plan Terms</a:t>
            </a:r>
          </a:p>
          <a:p>
            <a:pPr marL="1085850" lvl="2" indent="-285750">
              <a:buFont typeface="Wingdings" panose="05000000000000000000" pitchFamily="2" charset="2"/>
              <a:buChar char="q"/>
            </a:pPr>
            <a:r>
              <a:rPr lang="en-US" dirty="0" smtClean="0"/>
              <a:t>Award Terms</a:t>
            </a:r>
          </a:p>
          <a:p>
            <a:pPr marL="1085850" lvl="2" indent="-285750">
              <a:buFont typeface="Wingdings" panose="05000000000000000000" pitchFamily="2" charset="2"/>
              <a:buChar char="q"/>
            </a:pPr>
            <a:r>
              <a:rPr lang="en-US" dirty="0" smtClean="0"/>
              <a:t>Securities Considerations</a:t>
            </a:r>
          </a:p>
          <a:p>
            <a:pPr marL="1085850" lvl="2" indent="-285750">
              <a:buFont typeface="Wingdings" panose="05000000000000000000" pitchFamily="2" charset="2"/>
              <a:buChar char="q"/>
            </a:pPr>
            <a:r>
              <a:rPr lang="en-US" dirty="0" smtClean="0"/>
              <a:t>Tax and Accounting Implications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Possible solutions</a:t>
            </a:r>
          </a:p>
          <a:p>
            <a:pPr marL="457200" lvl="0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104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 Severance </a:t>
            </a:r>
            <a:r>
              <a:rPr lang="en-US" dirty="0" smtClean="0"/>
              <a:t>and </a:t>
            </a:r>
            <a:r>
              <a:rPr lang="en-US" dirty="0"/>
              <a:t>retention </a:t>
            </a:r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q"/>
            </a:pPr>
            <a:r>
              <a:rPr lang="en-US" sz="2400" dirty="0" smtClean="0"/>
              <a:t>Severance: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Ordinary course vs. triggered by RIF or Event, e.g. CIC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Formula driven vs. discretion vs. hybrid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Inside or outside ERISA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400" dirty="0" smtClean="0"/>
              <a:t>ERISA-</a:t>
            </a:r>
            <a:r>
              <a:rPr lang="en-US" sz="2400" dirty="0" err="1" smtClean="0"/>
              <a:t>fication</a:t>
            </a:r>
            <a:endParaRPr lang="en-US" sz="24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400" dirty="0" smtClean="0"/>
              <a:t>Retention Alternatives: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Pay to stay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Event based vesting and/or payouts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Cash vs. Equity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830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4. Cash Flow </a:t>
            </a:r>
            <a:r>
              <a:rPr lang="en-US" dirty="0" smtClean="0"/>
              <a:t>disruptions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endParaRPr lang="en-US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Mechanisms by which to protect employers if cash becomes short (or could become short).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Equity and other alternatives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409A and 457(f) considerations</a:t>
            </a:r>
          </a:p>
          <a:p>
            <a:pPr marL="457200" lvl="0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565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Claw-backs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599"/>
            <a:ext cx="7620000" cy="4038601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q"/>
            </a:pPr>
            <a:r>
              <a:rPr lang="en-US" sz="2400" dirty="0" smtClean="0"/>
              <a:t>Claw-back Meaning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Statutory vs. contractual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Tax implications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400" dirty="0" smtClean="0"/>
              <a:t>Comparison to a Hold-back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Tax implications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400" dirty="0" smtClean="0"/>
              <a:t>Triggers for Recovery or Forfeiture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400" dirty="0" smtClean="0"/>
              <a:t>Implementation Alternatives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Velvet glove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Iron fist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49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6. Merger and acquisition </a:t>
            </a:r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Customized retention and “event” incentives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409A rules re unvested vs vested compensation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Roll-forward of restrictive covenants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Impact on buyer’s incentive plans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293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7. Rabbi </a:t>
            </a:r>
            <a:r>
              <a:rPr lang="en-US" dirty="0" smtClean="0"/>
              <a:t>Trusts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q"/>
            </a:pPr>
            <a:r>
              <a:rPr lang="en-US" sz="2400" dirty="0" smtClean="0"/>
              <a:t>Origin – 1980s PLR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400" dirty="0" smtClean="0"/>
              <a:t>Tax Rules and Safe Harbor: 1990s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400" dirty="0" smtClean="0"/>
              <a:t>Occasions for Rabbi Trust: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Ordinary course for deferred compensation and other NQDC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“Springing” Rabbi – for M&amp;A and special funding triggers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Issues to consider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Independent trustee?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One for all, or one for each?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Investment choices – employer stock?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915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TM04033927[[fn=Main Event]]</Template>
  <TotalTime>0</TotalTime>
  <Words>398</Words>
  <Application>Microsoft Office PowerPoint</Application>
  <PresentationFormat>On-screen Show (4:3)</PresentationFormat>
  <Paragraphs>110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Executive Compensation in Volatile Times: Advice for Privately-held Companies and Their Executives </vt:lpstr>
      <vt:lpstr>Introduction and Agenda</vt:lpstr>
      <vt:lpstr>1. Formula-based incentive plans and awards.</vt:lpstr>
      <vt:lpstr>2. Stock options and other equity-based awards</vt:lpstr>
      <vt:lpstr>3. Severance and retention strategies</vt:lpstr>
      <vt:lpstr>4. Cash Flow disruptions</vt:lpstr>
      <vt:lpstr>5. Claw-backs</vt:lpstr>
      <vt:lpstr>6. Merger and acquisition transactions</vt:lpstr>
      <vt:lpstr>7. Rabbi Trusts</vt:lpstr>
      <vt:lpstr>8. Alternative executive compensation structures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2020-01-20T14:52:36Z</dcterms:created>
  <dcterms:modified xsi:type="dcterms:W3CDTF">2020-01-22T19:38:24Z</dcterms:modified>
</cp:coreProperties>
</file>